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5"/>
  </p:sldMasterIdLst>
  <p:notesMasterIdLst>
    <p:notesMasterId r:id="rId39"/>
  </p:notesMasterIdLst>
  <p:handoutMasterIdLst>
    <p:handoutMasterId r:id="rId40"/>
  </p:handoutMasterIdLst>
  <p:sldIdLst>
    <p:sldId id="325" r:id="rId6"/>
    <p:sldId id="423" r:id="rId7"/>
    <p:sldId id="415" r:id="rId8"/>
    <p:sldId id="416" r:id="rId9"/>
    <p:sldId id="417" r:id="rId10"/>
    <p:sldId id="418" r:id="rId11"/>
    <p:sldId id="419" r:id="rId12"/>
    <p:sldId id="420" r:id="rId13"/>
    <p:sldId id="426" r:id="rId14"/>
    <p:sldId id="457" r:id="rId15"/>
    <p:sldId id="443" r:id="rId16"/>
    <p:sldId id="422" r:id="rId17"/>
    <p:sldId id="456" r:id="rId18"/>
    <p:sldId id="455" r:id="rId19"/>
    <p:sldId id="458" r:id="rId20"/>
    <p:sldId id="410" r:id="rId21"/>
    <p:sldId id="448" r:id="rId22"/>
    <p:sldId id="449" r:id="rId23"/>
    <p:sldId id="297" r:id="rId24"/>
    <p:sldId id="520" r:id="rId25"/>
    <p:sldId id="517" r:id="rId26"/>
    <p:sldId id="518" r:id="rId27"/>
    <p:sldId id="519" r:id="rId28"/>
    <p:sldId id="431" r:id="rId29"/>
    <p:sldId id="523" r:id="rId30"/>
    <p:sldId id="522" r:id="rId31"/>
    <p:sldId id="521" r:id="rId32"/>
    <p:sldId id="454" r:id="rId33"/>
    <p:sldId id="306" r:id="rId34"/>
    <p:sldId id="499" r:id="rId35"/>
    <p:sldId id="309" r:id="rId36"/>
    <p:sldId id="524" r:id="rId37"/>
    <p:sldId id="500" r:id="rId38"/>
  </p:sldIdLst>
  <p:sldSz cx="12188825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an Jeff" initials="BRJ" lastIdx="2" clrIdx="0"/>
  <p:cmAuthor id="1" name="eploof" initials="ehp" lastIdx="68" clrIdx="1"/>
  <p:cmAuthor id="2" name="Stuart Waldron" initials="IH" lastIdx="0" clrIdx="2"/>
  <p:cmAuthor id="3" name="Stuart Waldron" initials="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28CAB"/>
    <a:srgbClr val="F2F2F2"/>
    <a:srgbClr val="FFFF66"/>
    <a:srgbClr val="FFC000"/>
    <a:srgbClr val="CCECFF"/>
    <a:srgbClr val="99CCFF"/>
    <a:srgbClr val="CCFF99"/>
    <a:srgbClr val="95BAC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79" autoAdjust="0"/>
    <p:restoredTop sz="75090" autoAdjust="0"/>
  </p:normalViewPr>
  <p:slideViewPr>
    <p:cSldViewPr snapToGrid="0">
      <p:cViewPr varScale="1">
        <p:scale>
          <a:sx n="54" d="100"/>
          <a:sy n="54" d="100"/>
        </p:scale>
        <p:origin x="-1416" y="-84"/>
      </p:cViewPr>
      <p:guideLst>
        <p:guide orient="horz"/>
        <p:guide pos="686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360"/>
    </p:cViewPr>
  </p:sorterViewPr>
  <p:notesViewPr>
    <p:cSldViewPr snapToGrid="0" snapToObjects="1" showGuides="1">
      <p:cViewPr varScale="1">
        <p:scale>
          <a:sx n="51" d="100"/>
          <a:sy n="51" d="100"/>
        </p:scale>
        <p:origin x="-2982" y="-96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D30EF-8F20-0B47-8B5D-39A8BC29E860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7AEC5-6202-3E49-9724-6DF8556784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26863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DD36E-1E02-F241-9611-1F1D9EAAD326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786E7-EDAB-724E-B5AE-1BDD6B8AC6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62683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786E7-EDAB-724E-B5AE-1BDD6B8AC67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536E5-0377-4EEB-A512-2B9771343D1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536E5-0377-4EEB-A512-2B9771343D1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536E5-0377-4EEB-A512-2B9771343D1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536E5-0377-4EEB-A512-2B9771343D1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536E5-0377-4EEB-A512-2B9771343D1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536E5-0377-4EEB-A512-2B9771343D1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786E7-EDAB-724E-B5AE-1BDD6B8AC67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786E7-EDAB-724E-B5AE-1BDD6B8AC67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786E7-EDAB-724E-B5AE-1BDD6B8AC67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7AE79-B4B1-4786-8A32-F586B75338DD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7AE79-B4B1-4786-8A32-F586B75338DD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536E5-0377-4EEB-A512-2B9771343D1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536E5-0377-4EEB-A512-2B9771343D1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536E5-0377-4EEB-A512-2B9771343D1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536E5-0377-4EEB-A512-2B9771343D1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536E5-0377-4EEB-A512-2B9771343D1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536E5-0377-4EEB-A512-2B9771343D1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536E5-0377-4EEB-A512-2B9771343D1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536E5-0377-4EEB-A512-2B9771343D1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536E5-0377-4EEB-A512-2B9771343D1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536E5-0377-4EEB-A512-2B9771343D1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536E5-0377-4EEB-A512-2B9771343D1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536E5-0377-4EEB-A512-2B9771343D1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536E5-0377-4EEB-A512-2B9771343D1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536E5-0377-4EEB-A512-2B9771343D1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536E5-0377-4EEB-A512-2B9771343D1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536E5-0377-4EEB-A512-2B9771343D1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536E5-0377-4EEB-A512-2B9771343D1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536E5-0377-4EEB-A512-2B9771343D1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536E5-0377-4EEB-A512-2B9771343D1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536E5-0377-4EEB-A512-2B9771343D1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536E5-0377-4EEB-A512-2B9771343D1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hasCustomPrompt="1"/>
          </p:nvPr>
        </p:nvSpPr>
        <p:spPr>
          <a:xfrm>
            <a:off x="900000" y="1440000"/>
            <a:ext cx="11037125" cy="1920000"/>
          </a:xfrm>
        </p:spPr>
        <p:txBody>
          <a:bodyPr lIns="0" tIns="0" rIns="0" bIns="0">
            <a:normAutofit/>
          </a:bodyPr>
          <a:lstStyle>
            <a:lvl1pPr algn="r">
              <a:defRPr sz="48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GB" dirty="0" smtClean="0"/>
              <a:t>Click to Edit Title</a:t>
            </a:r>
            <a:endParaRPr kumimoji="0" lang="en-US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 hasCustomPrompt="1"/>
          </p:nvPr>
        </p:nvSpPr>
        <p:spPr>
          <a:xfrm>
            <a:off x="900000" y="3600000"/>
            <a:ext cx="11037125" cy="960000"/>
          </a:xfrm>
        </p:spPr>
        <p:txBody>
          <a:bodyPr lIns="0" tIns="0" rIns="0"/>
          <a:lstStyle>
            <a:lvl1pPr marL="36576" indent="0" algn="r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dirty="0" smtClean="0"/>
              <a:t>Click to edit subtitle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1546" y="1440000"/>
            <a:ext cx="11155753" cy="468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GB" dirty="0" smtClean="0"/>
              <a:t>Click to edit text</a:t>
            </a:r>
          </a:p>
          <a:p>
            <a:pPr lvl="1" eaLnBrk="1" latinLnBrk="0" hangingPunct="1"/>
            <a:r>
              <a:rPr lang="en-GB" dirty="0" smtClean="0"/>
              <a:t>Second level</a:t>
            </a:r>
          </a:p>
          <a:p>
            <a:pPr lvl="2" eaLnBrk="1" latinLnBrk="0" hangingPunct="1"/>
            <a:r>
              <a:rPr lang="en-GB" dirty="0" smtClean="0"/>
              <a:t>Third level</a:t>
            </a:r>
          </a:p>
          <a:p>
            <a:pPr lvl="3" eaLnBrk="1" latinLnBrk="0" hangingPunct="1"/>
            <a:r>
              <a:rPr lang="en-GB" dirty="0" smtClean="0"/>
              <a:t>Fourth level</a:t>
            </a:r>
          </a:p>
          <a:p>
            <a:pPr lvl="4" eaLnBrk="1" latinLnBrk="0" hangingPunct="1"/>
            <a:r>
              <a:rPr lang="en-GB" dirty="0" smtClean="0"/>
              <a:t>Fifth level</a:t>
            </a:r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Title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2377" y="1197429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77962789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n-GB" dirty="0" smtClean="0"/>
              <a:t>Click to Edit Title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79877" y="1440000"/>
            <a:ext cx="5274338" cy="468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GB" dirty="0" smtClean="0"/>
              <a:t>Click to edit text</a:t>
            </a:r>
          </a:p>
          <a:p>
            <a:pPr lvl="1" eaLnBrk="1" latinLnBrk="0" hangingPunct="1"/>
            <a:r>
              <a:rPr lang="en-GB" dirty="0" smtClean="0"/>
              <a:t>Second level</a:t>
            </a:r>
          </a:p>
          <a:p>
            <a:pPr lvl="2" eaLnBrk="1" latinLnBrk="0" hangingPunct="1"/>
            <a:r>
              <a:rPr lang="en-GB" dirty="0" smtClean="0"/>
              <a:t>Third level</a:t>
            </a:r>
          </a:p>
          <a:p>
            <a:pPr lvl="3" eaLnBrk="1" latinLnBrk="0" hangingPunct="1"/>
            <a:r>
              <a:rPr lang="en-GB" dirty="0" smtClean="0"/>
              <a:t>Fourth level</a:t>
            </a:r>
          </a:p>
          <a:p>
            <a:pPr lvl="4" eaLnBrk="1" latinLnBrk="0" hangingPunct="1"/>
            <a:r>
              <a:rPr lang="en-GB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76198" y="1440000"/>
            <a:ext cx="5561102" cy="468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GB" dirty="0" smtClean="0"/>
              <a:t>Click to edit text</a:t>
            </a:r>
          </a:p>
          <a:p>
            <a:pPr lvl="1" eaLnBrk="1" latinLnBrk="0" hangingPunct="1"/>
            <a:r>
              <a:rPr lang="en-GB" dirty="0" smtClean="0"/>
              <a:t>Second level</a:t>
            </a:r>
          </a:p>
          <a:p>
            <a:pPr lvl="2" eaLnBrk="1" latinLnBrk="0" hangingPunct="1"/>
            <a:r>
              <a:rPr lang="en-GB" dirty="0" smtClean="0"/>
              <a:t>Third level</a:t>
            </a:r>
          </a:p>
          <a:p>
            <a:pPr lvl="3" eaLnBrk="1" latinLnBrk="0" hangingPunct="1"/>
            <a:r>
              <a:rPr lang="en-GB" dirty="0" smtClean="0"/>
              <a:t>Fourth level</a:t>
            </a:r>
          </a:p>
          <a:p>
            <a:pPr lvl="4" eaLnBrk="1" latinLnBrk="0" hangingPunct="1"/>
            <a:r>
              <a:rPr lang="en-GB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1547" y="1440000"/>
            <a:ext cx="5274338" cy="468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GB" dirty="0" smtClean="0"/>
              <a:t>Click to edit text</a:t>
            </a:r>
          </a:p>
          <a:p>
            <a:pPr lvl="1" eaLnBrk="1" latinLnBrk="0" hangingPunct="1"/>
            <a:r>
              <a:rPr lang="en-GB" dirty="0" smtClean="0"/>
              <a:t>Second level</a:t>
            </a:r>
          </a:p>
          <a:p>
            <a:pPr lvl="2" eaLnBrk="1" latinLnBrk="0" hangingPunct="1"/>
            <a:r>
              <a:rPr lang="en-GB" dirty="0" smtClean="0"/>
              <a:t>Third level</a:t>
            </a:r>
          </a:p>
          <a:p>
            <a:pPr lvl="3" eaLnBrk="1" latinLnBrk="0" hangingPunct="1"/>
            <a:r>
              <a:rPr lang="en-GB" dirty="0" smtClean="0"/>
              <a:t>Fourth level</a:t>
            </a:r>
          </a:p>
          <a:p>
            <a:pPr lvl="4" eaLnBrk="1" latinLnBrk="0" hangingPunct="1"/>
            <a:r>
              <a:rPr lang="en-GB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76198" y="1440000"/>
            <a:ext cx="5561102" cy="468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GB" dirty="0" smtClean="0"/>
              <a:t>Click to edit text</a:t>
            </a:r>
          </a:p>
          <a:p>
            <a:pPr lvl="1" eaLnBrk="1" latinLnBrk="0" hangingPunct="1"/>
            <a:r>
              <a:rPr lang="en-GB" dirty="0" smtClean="0"/>
              <a:t>Second level</a:t>
            </a:r>
          </a:p>
          <a:p>
            <a:pPr lvl="2" eaLnBrk="1" latinLnBrk="0" hangingPunct="1"/>
            <a:r>
              <a:rPr lang="en-GB" dirty="0" smtClean="0"/>
              <a:t>Third level</a:t>
            </a:r>
          </a:p>
          <a:p>
            <a:pPr lvl="3" eaLnBrk="1" latinLnBrk="0" hangingPunct="1"/>
            <a:r>
              <a:rPr lang="en-GB" dirty="0" smtClean="0"/>
              <a:t>Fourth level</a:t>
            </a:r>
          </a:p>
          <a:p>
            <a:pPr lvl="4" eaLnBrk="1" latinLnBrk="0" hangingPunct="1"/>
            <a:r>
              <a:rPr lang="en-GB" dirty="0" smtClean="0"/>
              <a:t>Fifth level</a:t>
            </a:r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98608" y="920442"/>
            <a:ext cx="11160000" cy="396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 smtClean="0"/>
              <a:t>Click to edit subtitle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2377" y="1197429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99745343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1546" y="1440000"/>
            <a:ext cx="11155753" cy="468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GB" dirty="0" smtClean="0"/>
              <a:t>Click to edit text</a:t>
            </a:r>
          </a:p>
          <a:p>
            <a:pPr lvl="1" eaLnBrk="1" latinLnBrk="0" hangingPunct="1"/>
            <a:r>
              <a:rPr lang="en-GB" dirty="0" smtClean="0"/>
              <a:t>Second level</a:t>
            </a:r>
          </a:p>
          <a:p>
            <a:pPr lvl="2" eaLnBrk="1" latinLnBrk="0" hangingPunct="1"/>
            <a:r>
              <a:rPr lang="en-GB" dirty="0" smtClean="0"/>
              <a:t>Third level</a:t>
            </a:r>
          </a:p>
          <a:p>
            <a:pPr lvl="3" eaLnBrk="1" latinLnBrk="0" hangingPunct="1"/>
            <a:r>
              <a:rPr lang="en-GB" dirty="0" smtClean="0"/>
              <a:t>Fourth level</a:t>
            </a:r>
          </a:p>
          <a:p>
            <a:pPr lvl="4" eaLnBrk="1" latinLnBrk="0" hangingPunct="1"/>
            <a:r>
              <a:rPr lang="en-GB" dirty="0" smtClean="0"/>
              <a:t>Fifth level</a:t>
            </a:r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98608" y="920442"/>
            <a:ext cx="11160000" cy="396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 smtClean="0"/>
              <a:t>Click to edit subtitle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2377" y="1197429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67880711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earence check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n-GB" dirty="0" smtClean="0"/>
              <a:t>Click to Edit Title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79875" y="1440000"/>
            <a:ext cx="11157425" cy="468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GB" dirty="0" smtClean="0"/>
              <a:t>Click to edit text</a:t>
            </a:r>
          </a:p>
          <a:p>
            <a:pPr lvl="1" eaLnBrk="1" latinLnBrk="0" hangingPunct="1"/>
            <a:r>
              <a:rPr lang="en-GB" dirty="0" smtClean="0"/>
              <a:t>Second level</a:t>
            </a:r>
          </a:p>
          <a:p>
            <a:pPr lvl="2" eaLnBrk="1" latinLnBrk="0" hangingPunct="1"/>
            <a:r>
              <a:rPr lang="en-GB" dirty="0" smtClean="0"/>
              <a:t>Third level</a:t>
            </a:r>
          </a:p>
          <a:p>
            <a:pPr lvl="3" eaLnBrk="1" latinLnBrk="0" hangingPunct="1"/>
            <a:r>
              <a:rPr lang="en-GB" dirty="0" smtClean="0"/>
              <a:t>Fourth level</a:t>
            </a:r>
          </a:p>
          <a:p>
            <a:pPr lvl="4" eaLnBrk="1" latinLnBrk="0" hangingPunct="1"/>
            <a:r>
              <a:rPr lang="en-GB" dirty="0" smtClean="0"/>
              <a:t>Fifth level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0" y="1524000"/>
            <a:ext cx="12188825" cy="4581407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988284" y="1023286"/>
            <a:ext cx="4082649" cy="49306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MS PGothic" pitchFamily="34" charset="-128"/>
              </a:rPr>
              <a:t>Approximate</a:t>
            </a:r>
            <a:r>
              <a:rPr kumimoji="0" lang="en-US" sz="1000" b="1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MS PGothic" pitchFamily="34" charset="-128"/>
              </a:rPr>
              <a:t> clearance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988284" y="6105407"/>
            <a:ext cx="4082649" cy="75259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Approximate clearance</a:t>
            </a: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3988284" y="835138"/>
            <a:ext cx="4082649" cy="49306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MS PGothic" pitchFamily="34" charset="-128"/>
              </a:rPr>
              <a:t>Approximate</a:t>
            </a:r>
            <a:r>
              <a:rPr kumimoji="0" lang="en-US" sz="1000" b="1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MS PGothic" pitchFamily="34" charset="-128"/>
              </a:rPr>
              <a:t> clearance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3988284" y="6153727"/>
            <a:ext cx="4082649" cy="70427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Approximate clearance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earence check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n-GB" dirty="0" smtClean="0"/>
              <a:t>Click to Edit Title</a:t>
            </a:r>
            <a:endParaRPr kumimoji="0"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0" y="1524000"/>
            <a:ext cx="12188825" cy="4581407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988284" y="1023286"/>
            <a:ext cx="4082649" cy="49306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MS PGothic" pitchFamily="34" charset="-128"/>
              </a:rPr>
              <a:t>Approximate</a:t>
            </a:r>
            <a:r>
              <a:rPr kumimoji="0" lang="en-US" sz="1000" b="1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MS PGothic" pitchFamily="34" charset="-128"/>
              </a:rPr>
              <a:t> clearance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988284" y="6105407"/>
            <a:ext cx="4082649" cy="75259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Approximate clearance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065720" y="1316550"/>
            <a:ext cx="0" cy="509118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79877" y="1440000"/>
            <a:ext cx="5274338" cy="468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GB" dirty="0" smtClean="0"/>
              <a:t>Click to edit text</a:t>
            </a:r>
          </a:p>
          <a:p>
            <a:pPr lvl="1" eaLnBrk="1" latinLnBrk="0" hangingPunct="1"/>
            <a:r>
              <a:rPr lang="en-GB" dirty="0" smtClean="0"/>
              <a:t>Second level</a:t>
            </a:r>
          </a:p>
          <a:p>
            <a:pPr lvl="2" eaLnBrk="1" latinLnBrk="0" hangingPunct="1"/>
            <a:r>
              <a:rPr lang="en-GB" dirty="0" smtClean="0"/>
              <a:t>Third level</a:t>
            </a:r>
          </a:p>
          <a:p>
            <a:pPr lvl="3" eaLnBrk="1" latinLnBrk="0" hangingPunct="1"/>
            <a:r>
              <a:rPr lang="en-GB" dirty="0" smtClean="0"/>
              <a:t>Fourth level</a:t>
            </a:r>
          </a:p>
          <a:p>
            <a:pPr lvl="4" eaLnBrk="1" latinLnBrk="0" hangingPunct="1"/>
            <a:r>
              <a:rPr lang="en-GB" dirty="0" smtClean="0"/>
              <a:t>Fifth level</a:t>
            </a:r>
            <a:endParaRPr kumimoji="0"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76800" y="1440000"/>
            <a:ext cx="5560500" cy="468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GB" dirty="0" smtClean="0"/>
              <a:t>Click to edit text</a:t>
            </a:r>
          </a:p>
          <a:p>
            <a:pPr lvl="1" eaLnBrk="1" latinLnBrk="0" hangingPunct="1"/>
            <a:r>
              <a:rPr lang="en-GB" dirty="0" smtClean="0"/>
              <a:t>Second level</a:t>
            </a:r>
          </a:p>
          <a:p>
            <a:pPr lvl="2" eaLnBrk="1" latinLnBrk="0" hangingPunct="1"/>
            <a:r>
              <a:rPr lang="en-GB" dirty="0" smtClean="0"/>
              <a:t>Third level</a:t>
            </a:r>
          </a:p>
          <a:p>
            <a:pPr lvl="3" eaLnBrk="1" latinLnBrk="0" hangingPunct="1"/>
            <a:r>
              <a:rPr lang="en-GB" dirty="0" smtClean="0"/>
              <a:t>Fourth level</a:t>
            </a:r>
          </a:p>
          <a:p>
            <a:pPr lvl="4" eaLnBrk="1" latinLnBrk="0" hangingPunct="1"/>
            <a:r>
              <a:rPr lang="en-GB" dirty="0" smtClean="0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3988284" y="835138"/>
            <a:ext cx="4082649" cy="49306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MS PGothic" pitchFamily="34" charset="-128"/>
              </a:rPr>
              <a:t>Approximate</a:t>
            </a:r>
            <a:r>
              <a:rPr kumimoji="0" lang="en-US" sz="1000" b="1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MS PGothic" pitchFamily="34" charset="-128"/>
              </a:rPr>
              <a:t> clearance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3988284" y="6153727"/>
            <a:ext cx="4082649" cy="70427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Approximate clearance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68663" y="1339852"/>
            <a:ext cx="0" cy="506788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6065720" y="1316550"/>
            <a:ext cx="0" cy="509118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21534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hasCustomPrompt="1"/>
          </p:nvPr>
        </p:nvSpPr>
        <p:spPr>
          <a:xfrm>
            <a:off x="900000" y="2796212"/>
            <a:ext cx="11037125" cy="1013625"/>
          </a:xfrm>
        </p:spPr>
        <p:txBody>
          <a:bodyPr lIns="0" tIns="0" rIns="0" bIns="0">
            <a:normAutofit/>
          </a:bodyPr>
          <a:lstStyle>
            <a:lvl1pPr algn="r">
              <a:defRPr sz="48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GB" dirty="0" smtClean="0"/>
              <a:t>Click to Edit Title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83946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hasCustomPrompt="1"/>
          </p:nvPr>
        </p:nvSpPr>
        <p:spPr>
          <a:xfrm>
            <a:off x="1534990" y="2540000"/>
            <a:ext cx="9276208" cy="1479663"/>
          </a:xfrm>
        </p:spPr>
        <p:txBody>
          <a:bodyPr lIns="0" tIns="0" rIns="0" bIns="0">
            <a:noAutofit/>
          </a:bodyPr>
          <a:lstStyle>
            <a:lvl1pPr algn="l">
              <a:defRPr sz="3200" b="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GB" dirty="0" smtClean="0"/>
              <a:t>Type or insert a quote into this box ensuring each line of text is as equal as possible.  There are three line to fill so please edit as required.  Character count </a:t>
            </a:r>
            <a:r>
              <a:rPr kumimoji="0" lang="en-GB" dirty="0" err="1" smtClean="0"/>
              <a:t>approx</a:t>
            </a:r>
            <a:r>
              <a:rPr kumimoji="0" lang="en-GB" dirty="0" smtClean="0"/>
              <a:t> 160</a:t>
            </a:r>
            <a:endParaRPr kumimoji="0"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358542" y="451555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endParaRPr lang="en-US" dirty="0" smtClean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180846" y="4524558"/>
            <a:ext cx="4710991" cy="546041"/>
          </a:xfrm>
        </p:spPr>
        <p:txBody>
          <a:bodyPr/>
          <a:lstStyle>
            <a:lvl1pPr marL="0" indent="0" algn="r">
              <a:buNone/>
              <a:defRPr sz="1200">
                <a:solidFill>
                  <a:srgbClr val="7F7F7F"/>
                </a:solidFill>
              </a:defRPr>
            </a:lvl1pPr>
            <a:lvl2pPr marL="538162" indent="0">
              <a:buNone/>
              <a:defRPr sz="1200">
                <a:solidFill>
                  <a:srgbClr val="7F7F7F"/>
                </a:solidFill>
              </a:defRPr>
            </a:lvl2pPr>
            <a:lvl3pPr marL="538162" indent="0">
              <a:buNone/>
              <a:defRPr sz="1200">
                <a:solidFill>
                  <a:srgbClr val="7F7F7F"/>
                </a:solidFill>
              </a:defRPr>
            </a:lvl3pPr>
            <a:lvl4pPr marL="538162" indent="0">
              <a:buNone/>
              <a:defRPr sz="1200">
                <a:solidFill>
                  <a:srgbClr val="7F7F7F"/>
                </a:solidFill>
              </a:defRPr>
            </a:lvl4pPr>
            <a:lvl5pPr marL="538162" indent="0">
              <a:buNone/>
              <a:defRPr sz="1200">
                <a:solidFill>
                  <a:srgbClr val="7F7F7F"/>
                </a:solidFill>
              </a:defRPr>
            </a:lvl5pPr>
          </a:lstStyle>
          <a:p>
            <a:pPr lvl="0"/>
            <a:r>
              <a:rPr lang="en-GB" dirty="0" smtClean="0"/>
              <a:t>Type acknowledgement or source of statement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271346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79874" y="336000"/>
            <a:ext cx="11160000" cy="576000"/>
          </a:xfrm>
          <a:prstGeom prst="rect">
            <a:avLst/>
          </a:prstGeom>
        </p:spPr>
        <p:txBody>
          <a:bodyPr vert="horz" lIns="0" tIns="0" rIns="0" bIns="0" anchor="t">
            <a:normAutofit/>
          </a:bodyPr>
          <a:lstStyle/>
          <a:p>
            <a:r>
              <a:rPr kumimoji="0" lang="en-GB" dirty="0" smtClean="0"/>
              <a:t>Click to Edit Title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79875" y="1440000"/>
            <a:ext cx="11157425" cy="468000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/>
          <a:p>
            <a:pPr lvl="0" eaLnBrk="1" latinLnBrk="0" hangingPunct="1"/>
            <a:r>
              <a:rPr kumimoji="0" lang="en-GB" dirty="0" smtClean="0"/>
              <a:t>Click to edit text</a:t>
            </a:r>
          </a:p>
          <a:p>
            <a:pPr lvl="1" eaLnBrk="1" latinLnBrk="0" hangingPunct="1"/>
            <a:r>
              <a:rPr kumimoji="0" lang="en-GB" dirty="0" smtClean="0"/>
              <a:t>Second level</a:t>
            </a:r>
          </a:p>
          <a:p>
            <a:pPr lvl="2" eaLnBrk="1" latinLnBrk="0" hangingPunct="1"/>
            <a:r>
              <a:rPr kumimoji="0" lang="en-GB" dirty="0" smtClean="0"/>
              <a:t>Third level</a:t>
            </a:r>
          </a:p>
          <a:p>
            <a:pPr lvl="3" eaLnBrk="1" latinLnBrk="0" hangingPunct="1"/>
            <a:r>
              <a:rPr kumimoji="0" lang="en-GB" dirty="0" smtClean="0"/>
              <a:t>Fourth level</a:t>
            </a:r>
          </a:p>
          <a:p>
            <a:pPr lvl="4" eaLnBrk="1" latinLnBrk="0" hangingPunct="1"/>
            <a:r>
              <a:rPr kumimoji="0" lang="en-GB" dirty="0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477788" y="6559369"/>
            <a:ext cx="1303046" cy="240000"/>
          </a:xfrm>
          <a:prstGeom prst="rect">
            <a:avLst/>
          </a:prstGeom>
        </p:spPr>
        <p:txBody>
          <a:bodyPr vert="horz" lIns="0" tIns="0" bIns="0" anchor="t"/>
          <a:lstStyle>
            <a:defPPr>
              <a:defRPr lang="en-US"/>
            </a:defPPr>
            <a:lvl1pPr marL="0" algn="l" defTabSz="4572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Gill Sans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DA607-C033-414D-8F05-C963E77EB547}" type="slidenum">
              <a:rPr lang="en-US" smtClean="0"/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 smtClean="0"/>
          </a:p>
          <a:p>
            <a:endParaRPr lang="en-US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28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9" r:id="rId11"/>
    <p:sldLayoutId id="214748373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tabLst>
          <a:tab pos="2155825" algn="l"/>
        </a:tabLst>
        <a:defRPr kumimoji="0" sz="3800" b="0" i="0" kern="1200">
          <a:solidFill>
            <a:schemeClr val="accent1"/>
          </a:solidFill>
          <a:effectLst/>
          <a:latin typeface="Gill Sans MT"/>
          <a:ea typeface="+mj-ea"/>
          <a:cs typeface="Gill Sans MT"/>
        </a:defRPr>
      </a:lvl1pPr>
    </p:titleStyle>
    <p:bodyStyle>
      <a:lvl1pPr marL="265113" indent="-265113" algn="l" rtl="0" eaLnBrk="1" latinLnBrk="0" hangingPunct="1">
        <a:spcBef>
          <a:spcPts val="400"/>
        </a:spcBef>
        <a:buClr>
          <a:schemeClr val="accent5"/>
        </a:buClr>
        <a:buSzPct val="95000"/>
        <a:buFont typeface="Wingdings" charset="2"/>
        <a:buChar char="§"/>
        <a:defRPr kumimoji="0" sz="2400" b="0" i="0" kern="1200">
          <a:solidFill>
            <a:schemeClr val="tx1"/>
          </a:solidFill>
          <a:effectLst/>
          <a:latin typeface="Gill Sans MT"/>
          <a:ea typeface="+mn-ea"/>
          <a:cs typeface="Gill Sans MT"/>
        </a:defRPr>
      </a:lvl1pPr>
      <a:lvl2pPr marL="803275" indent="-265113" algn="l" rtl="0" eaLnBrk="1" latinLnBrk="0" hangingPunct="1">
        <a:spcBef>
          <a:spcPts val="400"/>
        </a:spcBef>
        <a:buClr>
          <a:schemeClr val="accent5"/>
        </a:buClr>
        <a:buSzPct val="95000"/>
        <a:buFont typeface="Wingdings" charset="2"/>
        <a:buChar char="§"/>
        <a:defRPr kumimoji="0" sz="2000" b="0" i="0" kern="1200">
          <a:solidFill>
            <a:schemeClr val="tx1"/>
          </a:solidFill>
          <a:latin typeface="Gill Sans MT"/>
          <a:ea typeface="+mn-ea"/>
          <a:cs typeface="Gill Sans MT"/>
        </a:defRPr>
      </a:lvl2pPr>
      <a:lvl3pPr marL="803275" indent="-265113" algn="l" rtl="0" eaLnBrk="1" latinLnBrk="0" hangingPunct="1">
        <a:spcBef>
          <a:spcPts val="400"/>
        </a:spcBef>
        <a:buClr>
          <a:schemeClr val="accent5"/>
        </a:buClr>
        <a:buSzPct val="95000"/>
        <a:buFont typeface="Wingdings" charset="2"/>
        <a:buChar char="§"/>
        <a:defRPr kumimoji="0" sz="2000" b="0" i="0" kern="1200">
          <a:solidFill>
            <a:schemeClr val="tx1"/>
          </a:solidFill>
          <a:latin typeface="Gill Sans MT"/>
          <a:ea typeface="+mn-ea"/>
          <a:cs typeface="Gill Sans MT"/>
        </a:defRPr>
      </a:lvl3pPr>
      <a:lvl4pPr marL="803275" indent="-265113" algn="l" rtl="0" eaLnBrk="1" latinLnBrk="0" hangingPunct="1">
        <a:spcBef>
          <a:spcPts val="400"/>
        </a:spcBef>
        <a:buClr>
          <a:schemeClr val="accent5"/>
        </a:buClr>
        <a:buSzPct val="95000"/>
        <a:buFont typeface="Wingdings" charset="2"/>
        <a:buChar char="§"/>
        <a:defRPr kumimoji="0" sz="2000" b="0" i="0" kern="1200">
          <a:solidFill>
            <a:schemeClr val="tx1"/>
          </a:solidFill>
          <a:latin typeface="Gill Sans MT"/>
          <a:ea typeface="+mn-ea"/>
          <a:cs typeface="Gill Sans MT"/>
        </a:defRPr>
      </a:lvl4pPr>
      <a:lvl5pPr marL="803275" indent="-265113" algn="l" rtl="0" eaLnBrk="1" latinLnBrk="0" hangingPunct="1">
        <a:spcBef>
          <a:spcPts val="400"/>
        </a:spcBef>
        <a:buClr>
          <a:schemeClr val="accent5"/>
        </a:buClr>
        <a:buSzPct val="95000"/>
        <a:buFont typeface="Wingdings" charset="2"/>
        <a:buChar char="§"/>
        <a:defRPr kumimoji="0" sz="2000" b="0" i="0" kern="1200">
          <a:solidFill>
            <a:schemeClr val="tx1"/>
          </a:solidFill>
          <a:latin typeface="Gill Sans MT"/>
          <a:ea typeface="+mn-ea"/>
          <a:cs typeface="Gill Sans MT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3200" dirty="0" smtClean="0"/>
              <a:t>Combines DSP and microcontroller features</a:t>
            </a:r>
          </a:p>
          <a:p>
            <a:r>
              <a:rPr lang="en-GB" sz="3200" dirty="0" smtClean="0"/>
              <a:t>Adds instructions, including DSP and SIMD instructions, and FPU to the ARM Cortex-M3</a:t>
            </a:r>
          </a:p>
          <a:p>
            <a:r>
              <a:rPr lang="en-GB" sz="3200" dirty="0" smtClean="0"/>
              <a:t>Using these hardware features, together with code optimization strategies, Cortex-M4 C-code can approach the efficiency of DSPs for implementation of DSP algorithms</a:t>
            </a:r>
          </a:p>
          <a:p>
            <a:r>
              <a:rPr lang="en-GB" sz="3200" dirty="0" smtClean="0"/>
              <a:t>Cortex-M4 is a microcontroller with real-time audio processing capability</a:t>
            </a:r>
          </a:p>
          <a:p>
            <a:endParaRPr lang="en-GB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ARM Cortex-M4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ARM Cortex-M4 Hardware Platform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283546" y="428027"/>
            <a:ext cx="10550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$13</a:t>
            </a:r>
            <a:endParaRPr lang="en-GB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5713533" y="5585647"/>
            <a:ext cx="3544767" cy="760934"/>
          </a:xfrm>
          <a:prstGeom prst="rect">
            <a:avLst/>
          </a:prstGeom>
        </p:spPr>
        <p:txBody>
          <a:bodyPr vert="horz" wrap="none" lIns="0" tIns="0" rIns="0" bIns="0" rtlCol="0" anchor="t">
            <a:normAutofit fontScale="92500" lnSpcReduction="20000"/>
          </a:bodyPr>
          <a:lstStyle/>
          <a:p>
            <a:pPr algn="ctr"/>
            <a:r>
              <a:rPr lang="en-GB" sz="3200" dirty="0" smtClean="0">
                <a:solidFill>
                  <a:srgbClr val="128CAB"/>
                </a:solidFill>
              </a:rPr>
              <a:t>Audio</a:t>
            </a:r>
          </a:p>
          <a:p>
            <a:pPr algn="ctr"/>
            <a:r>
              <a:rPr lang="en-GB" sz="3200" dirty="0" err="1" smtClean="0">
                <a:solidFill>
                  <a:srgbClr val="128CAB"/>
                </a:solidFill>
              </a:rPr>
              <a:t>BoosterPack</a:t>
            </a:r>
            <a:endParaRPr lang="en-GB" sz="3200" dirty="0" smtClean="0">
              <a:solidFill>
                <a:srgbClr val="128CAB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19632" y="3884870"/>
            <a:ext cx="21503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design files</a:t>
            </a:r>
          </a:p>
          <a:p>
            <a:pPr algn="ctr"/>
            <a:r>
              <a:rPr lang="en-GB" sz="2400" dirty="0" smtClean="0"/>
              <a:t>available on-line</a:t>
            </a:r>
            <a:endParaRPr lang="en-GB" sz="2400" dirty="0"/>
          </a:p>
        </p:txBody>
      </p:sp>
      <p:pic>
        <p:nvPicPr>
          <p:cNvPr id="12" name="Picture 11" descr="launchpad-tivac-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413" y="241788"/>
            <a:ext cx="2979249" cy="29792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79267" y="1399042"/>
            <a:ext cx="1831733" cy="760934"/>
          </a:xfrm>
          <a:prstGeom prst="rect">
            <a:avLst/>
          </a:prstGeom>
        </p:spPr>
        <p:txBody>
          <a:bodyPr vert="horz" wrap="none" lIns="0" tIns="0" rIns="0" bIns="0" rtlCol="0" anchor="t">
            <a:normAutofit fontScale="92500" lnSpcReduction="20000"/>
          </a:bodyPr>
          <a:lstStyle/>
          <a:p>
            <a:r>
              <a:rPr lang="en-GB" sz="3200" dirty="0" smtClean="0">
                <a:solidFill>
                  <a:srgbClr val="128CAB"/>
                </a:solidFill>
              </a:rPr>
              <a:t>TM4C123</a:t>
            </a:r>
          </a:p>
          <a:p>
            <a:r>
              <a:rPr lang="en-GB" sz="3200" dirty="0" err="1" smtClean="0">
                <a:solidFill>
                  <a:srgbClr val="128CAB"/>
                </a:solidFill>
              </a:rPr>
              <a:t>LaunchPad</a:t>
            </a:r>
            <a:endParaRPr lang="en-GB" sz="3200" dirty="0" smtClean="0">
              <a:solidFill>
                <a:srgbClr val="128CA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462" y="1201616"/>
            <a:ext cx="608346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Texas Instruments TM4C123 ARM Cortex-M4F</a:t>
            </a:r>
          </a:p>
          <a:p>
            <a:r>
              <a:rPr lang="en-GB" sz="2400" dirty="0" smtClean="0"/>
              <a:t>80 MHz clock</a:t>
            </a:r>
          </a:p>
          <a:p>
            <a:r>
              <a:rPr lang="en-GB" sz="2400" dirty="0" smtClean="0"/>
              <a:t>32 </a:t>
            </a:r>
            <a:r>
              <a:rPr lang="en-GB" sz="2400" dirty="0" err="1" smtClean="0"/>
              <a:t>kB</a:t>
            </a:r>
            <a:r>
              <a:rPr lang="en-GB" sz="2400" dirty="0" smtClean="0"/>
              <a:t> RAM on-chip</a:t>
            </a:r>
          </a:p>
          <a:p>
            <a:r>
              <a:rPr lang="en-GB" sz="2400" dirty="0" smtClean="0"/>
              <a:t>256 </a:t>
            </a:r>
            <a:r>
              <a:rPr lang="en-GB" sz="2400" dirty="0" err="1" smtClean="0"/>
              <a:t>kB</a:t>
            </a:r>
            <a:r>
              <a:rPr lang="en-GB" sz="2400" dirty="0" smtClean="0"/>
              <a:t> Flash on-chip</a:t>
            </a:r>
          </a:p>
          <a:p>
            <a:r>
              <a:rPr lang="en-GB" sz="2400" dirty="0" smtClean="0"/>
              <a:t>FPU, I2C, I2S emulation</a:t>
            </a:r>
          </a:p>
          <a:p>
            <a:endParaRPr lang="en-GB" sz="2400" dirty="0" smtClean="0"/>
          </a:p>
          <a:p>
            <a:r>
              <a:rPr lang="en-GB" sz="2400" dirty="0" smtClean="0"/>
              <a:t>Audio </a:t>
            </a:r>
            <a:r>
              <a:rPr lang="en-GB" sz="2400" dirty="0" err="1" smtClean="0"/>
              <a:t>BoosterPack</a:t>
            </a:r>
            <a:endParaRPr lang="en-GB" sz="2400" dirty="0" smtClean="0"/>
          </a:p>
          <a:p>
            <a:r>
              <a:rPr lang="en-GB" sz="2400" dirty="0" smtClean="0"/>
              <a:t>Cirrus Logic WM8731 audio codec </a:t>
            </a:r>
          </a:p>
          <a:p>
            <a:r>
              <a:rPr lang="en-GB" sz="2400" dirty="0" smtClean="0"/>
              <a:t>8kHz – 48kHz sampling rates</a:t>
            </a:r>
          </a:p>
          <a:p>
            <a:r>
              <a:rPr lang="en-GB" sz="2400" dirty="0" smtClean="0"/>
              <a:t>LINE IN, LINE OUT, MIC IN, HP OUT </a:t>
            </a:r>
          </a:p>
          <a:p>
            <a:endParaRPr lang="en-GB" sz="2400" dirty="0" smtClean="0"/>
          </a:p>
        </p:txBody>
      </p:sp>
      <p:pic>
        <p:nvPicPr>
          <p:cNvPr id="13" name="Picture 12" descr="audioboost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4973" y="3270760"/>
            <a:ext cx="2300288" cy="275463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133241" y="4750379"/>
            <a:ext cx="2602523" cy="760934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r>
              <a:rPr lang="en-GB" sz="3200" dirty="0" smtClean="0">
                <a:solidFill>
                  <a:srgbClr val="128CAB"/>
                </a:solidFill>
              </a:rPr>
              <a:t>Cypress FM4 S6E2CC Pioneer Kit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74098" y="3958140"/>
            <a:ext cx="10550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$45</a:t>
            </a:r>
            <a:endParaRPr lang="en-GB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615462" y="1201616"/>
            <a:ext cx="405072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Cypress Semiconductor FM4 </a:t>
            </a:r>
          </a:p>
          <a:p>
            <a:r>
              <a:rPr lang="en-GB" sz="2400" dirty="0" smtClean="0"/>
              <a:t>200 MHz clock</a:t>
            </a:r>
          </a:p>
          <a:p>
            <a:r>
              <a:rPr lang="en-GB" sz="2400" dirty="0" smtClean="0"/>
              <a:t>256 </a:t>
            </a:r>
            <a:r>
              <a:rPr lang="en-GB" sz="2400" dirty="0" err="1" smtClean="0"/>
              <a:t>kB</a:t>
            </a:r>
            <a:r>
              <a:rPr lang="en-GB" sz="2400" dirty="0" smtClean="0"/>
              <a:t> RAM on-chip</a:t>
            </a:r>
          </a:p>
          <a:p>
            <a:r>
              <a:rPr lang="en-GB" sz="2400" dirty="0" smtClean="0"/>
              <a:t>2 MB Flash on-chip</a:t>
            </a:r>
          </a:p>
          <a:p>
            <a:r>
              <a:rPr lang="en-GB" sz="2400" dirty="0" smtClean="0"/>
              <a:t>FPU, I2C (SPI), I2S</a:t>
            </a:r>
          </a:p>
          <a:p>
            <a:endParaRPr lang="en-GB" sz="2400" dirty="0" smtClean="0"/>
          </a:p>
          <a:p>
            <a:r>
              <a:rPr lang="en-GB" sz="2400" dirty="0" err="1" smtClean="0"/>
              <a:t>Wolfson</a:t>
            </a:r>
            <a:r>
              <a:rPr lang="en-GB" sz="2400" dirty="0" smtClean="0"/>
              <a:t> WM8731 audio codec</a:t>
            </a:r>
          </a:p>
          <a:p>
            <a:r>
              <a:rPr lang="en-GB" sz="2400" dirty="0" smtClean="0"/>
              <a:t>8kHz – 96kHz sampling rates</a:t>
            </a:r>
          </a:p>
          <a:p>
            <a:r>
              <a:rPr lang="en-GB" sz="2400" dirty="0" smtClean="0"/>
              <a:t>LINE IN, MIC IN, HP OUT </a:t>
            </a:r>
          </a:p>
          <a:p>
            <a:endParaRPr lang="en-GB" sz="2400" dirty="0" smtClean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32274" y="488400"/>
            <a:ext cx="11160000" cy="576000"/>
          </a:xfrm>
          <a:prstGeom prst="rect">
            <a:avLst/>
          </a:prstGeom>
        </p:spPr>
        <p:txBody>
          <a:bodyPr vert="horz" lIns="0" tIns="0" rIns="0" bIns="0"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55825" algn="l"/>
              </a:tabLst>
              <a:defRPr/>
            </a:pPr>
            <a:r>
              <a:rPr lang="en-GB" sz="3800" dirty="0" smtClean="0">
                <a:solidFill>
                  <a:schemeClr val="accent1"/>
                </a:solidFill>
                <a:latin typeface="Gill Sans MT"/>
                <a:ea typeface="+mj-ea"/>
                <a:cs typeface="Gill Sans MT"/>
              </a:rPr>
              <a:t>ARM Cortex-M4</a:t>
            </a:r>
            <a:r>
              <a:rPr kumimoji="0" lang="en-GB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 MT"/>
                <a:ea typeface="+mj-ea"/>
                <a:cs typeface="Gill Sans MT"/>
              </a:rPr>
              <a:t> Hardware Platform</a:t>
            </a:r>
            <a:endParaRPr kumimoji="0" lang="en-GB" sz="3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Gill Sans MT"/>
              <a:ea typeface="+mj-ea"/>
              <a:cs typeface="Gill Sans MT"/>
            </a:endParaRPr>
          </a:p>
        </p:txBody>
      </p:sp>
      <p:pic>
        <p:nvPicPr>
          <p:cNvPr id="7" name="Picture 6" descr="FM4-176L-S6E2CC-ETH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551" y="1367792"/>
            <a:ext cx="6096000" cy="27889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ARM Cortex-M4 Hardware Platform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227970" y="3119939"/>
            <a:ext cx="10550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$90</a:t>
            </a:r>
            <a:endParaRPr lang="en-GB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615462" y="1201616"/>
            <a:ext cx="5045612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NXP LPC4088 ARM Cortex-M4F</a:t>
            </a:r>
          </a:p>
          <a:p>
            <a:r>
              <a:rPr lang="en-GB" sz="2400" dirty="0" smtClean="0"/>
              <a:t>120 MHz clock</a:t>
            </a:r>
          </a:p>
          <a:p>
            <a:r>
              <a:rPr lang="en-GB" sz="2400" dirty="0" smtClean="0"/>
              <a:t>96 </a:t>
            </a:r>
            <a:r>
              <a:rPr lang="en-GB" sz="2400" dirty="0" err="1" smtClean="0"/>
              <a:t>kB</a:t>
            </a:r>
            <a:r>
              <a:rPr lang="en-GB" sz="2400" dirty="0" smtClean="0"/>
              <a:t> RAM on-chip</a:t>
            </a:r>
          </a:p>
          <a:p>
            <a:r>
              <a:rPr lang="en-GB" sz="2400" dirty="0" smtClean="0"/>
              <a:t>512 </a:t>
            </a:r>
            <a:r>
              <a:rPr lang="en-GB" sz="2400" dirty="0" err="1" smtClean="0"/>
              <a:t>kB</a:t>
            </a:r>
            <a:r>
              <a:rPr lang="en-GB" sz="2400" dirty="0" smtClean="0"/>
              <a:t> Flash on-chip</a:t>
            </a:r>
          </a:p>
          <a:p>
            <a:r>
              <a:rPr lang="en-GB" sz="2400" dirty="0" smtClean="0"/>
              <a:t>FPU, I2C, I2S</a:t>
            </a:r>
          </a:p>
          <a:p>
            <a:r>
              <a:rPr lang="en-GB" sz="2400" dirty="0" err="1" smtClean="0"/>
              <a:t>mbed</a:t>
            </a:r>
            <a:r>
              <a:rPr lang="en-GB" sz="2400" dirty="0" smtClean="0"/>
              <a:t> enabled</a:t>
            </a:r>
          </a:p>
          <a:p>
            <a:endParaRPr lang="en-GB" sz="2400" dirty="0" smtClean="0"/>
          </a:p>
          <a:p>
            <a:r>
              <a:rPr lang="en-GB" sz="2400" dirty="0" err="1" smtClean="0"/>
              <a:t>Wolfson</a:t>
            </a:r>
            <a:r>
              <a:rPr lang="en-GB" sz="2400" dirty="0" smtClean="0"/>
              <a:t> WM8731 audio codec</a:t>
            </a:r>
          </a:p>
          <a:p>
            <a:r>
              <a:rPr lang="en-GB" sz="2400" dirty="0" smtClean="0"/>
              <a:t>8kHz – 48kHz sampling rates</a:t>
            </a:r>
          </a:p>
          <a:p>
            <a:r>
              <a:rPr lang="en-GB" sz="2400" dirty="0" smtClean="0"/>
              <a:t>LINE IN, LINE OUT, MIC IN, HP OUT </a:t>
            </a:r>
          </a:p>
          <a:p>
            <a:r>
              <a:rPr lang="en-GB" sz="2400" dirty="0" smtClean="0"/>
              <a:t>user joystick switch</a:t>
            </a:r>
          </a:p>
          <a:p>
            <a:r>
              <a:rPr lang="en-GB" sz="2400" dirty="0" smtClean="0"/>
              <a:t>potentiometers</a:t>
            </a:r>
          </a:p>
          <a:p>
            <a:r>
              <a:rPr lang="en-GB" sz="2400" dirty="0" smtClean="0"/>
              <a:t>user LEDs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13076" y="434819"/>
            <a:ext cx="2602523" cy="760934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r>
              <a:rPr lang="en-GB" sz="3200" dirty="0" smtClean="0">
                <a:solidFill>
                  <a:srgbClr val="128CAB"/>
                </a:solidFill>
              </a:rPr>
              <a:t>NXP LPC4088QSB</a:t>
            </a:r>
          </a:p>
        </p:txBody>
      </p:sp>
      <p:pic>
        <p:nvPicPr>
          <p:cNvPr id="9" name="Picture 8" descr="C:\Users\joatei01\Desktop\LPC4088andBASEboard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3389"/>
          <a:stretch/>
        </p:blipFill>
        <p:spPr bwMode="auto">
          <a:xfrm rot="5400000">
            <a:off x="6653169" y="1034235"/>
            <a:ext cx="4818606" cy="4946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86906" y="5581251"/>
            <a:ext cx="2602523" cy="760934"/>
          </a:xfrm>
          <a:prstGeom prst="rect">
            <a:avLst/>
          </a:prstGeom>
        </p:spPr>
        <p:txBody>
          <a:bodyPr vert="horz" wrap="none" lIns="0" tIns="0" rIns="0" bIns="0" rtlCol="0" anchor="t">
            <a:normAutofit fontScale="92500" lnSpcReduction="20000"/>
          </a:bodyPr>
          <a:lstStyle/>
          <a:p>
            <a:r>
              <a:rPr lang="en-GB" sz="3200" dirty="0" smtClean="0">
                <a:solidFill>
                  <a:srgbClr val="128CAB"/>
                </a:solidFill>
              </a:rPr>
              <a:t>Embedded Artists</a:t>
            </a:r>
          </a:p>
          <a:p>
            <a:r>
              <a:rPr lang="en-GB" sz="3200" dirty="0" smtClean="0">
                <a:solidFill>
                  <a:srgbClr val="128CAB"/>
                </a:solidFill>
              </a:rPr>
              <a:t>Experiment Base board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ARM Cortex-M7 Hardware Platform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227970" y="3119939"/>
            <a:ext cx="10550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$45</a:t>
            </a:r>
            <a:endParaRPr lang="en-GB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615462" y="1201616"/>
            <a:ext cx="4538615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STM32F746G ARM Cortex-M7F</a:t>
            </a:r>
          </a:p>
          <a:p>
            <a:r>
              <a:rPr lang="en-GB" sz="2400" dirty="0" smtClean="0"/>
              <a:t>212 MHz clock</a:t>
            </a:r>
          </a:p>
          <a:p>
            <a:r>
              <a:rPr lang="en-GB" sz="2400" dirty="0" smtClean="0"/>
              <a:t>FPU, I2C, I2S</a:t>
            </a:r>
          </a:p>
          <a:p>
            <a:r>
              <a:rPr lang="en-GB" sz="2400" dirty="0" smtClean="0"/>
              <a:t>2 x 12-bit DAC</a:t>
            </a:r>
          </a:p>
          <a:p>
            <a:r>
              <a:rPr lang="en-GB" sz="2400" dirty="0" err="1" smtClean="0"/>
              <a:t>mbed</a:t>
            </a:r>
            <a:r>
              <a:rPr lang="en-GB" sz="2400" dirty="0" smtClean="0"/>
              <a:t> enabled</a:t>
            </a:r>
          </a:p>
          <a:p>
            <a:endParaRPr lang="en-GB" sz="2400" dirty="0" smtClean="0"/>
          </a:p>
          <a:p>
            <a:r>
              <a:rPr lang="en-GB" sz="2400" dirty="0" smtClean="0"/>
              <a:t>Cirrus Logic WM8994 audio codec</a:t>
            </a:r>
          </a:p>
          <a:p>
            <a:r>
              <a:rPr lang="en-GB" sz="2400" dirty="0" smtClean="0"/>
              <a:t>8kHz – 48kHz sampling rates</a:t>
            </a:r>
          </a:p>
          <a:p>
            <a:r>
              <a:rPr lang="en-GB" sz="2400" dirty="0" smtClean="0"/>
              <a:t>LINE IN, HP OUT </a:t>
            </a:r>
          </a:p>
          <a:p>
            <a:r>
              <a:rPr lang="en-GB" sz="2400" dirty="0" smtClean="0"/>
              <a:t>user pushbutton</a:t>
            </a:r>
          </a:p>
          <a:p>
            <a:r>
              <a:rPr lang="en-GB" sz="2400" dirty="0" smtClean="0"/>
              <a:t>user LED</a:t>
            </a:r>
          </a:p>
          <a:p>
            <a:r>
              <a:rPr lang="en-GB" sz="2400" dirty="0" err="1" smtClean="0"/>
              <a:t>Arduino</a:t>
            </a:r>
            <a:r>
              <a:rPr lang="en-GB" sz="2400" dirty="0" smtClean="0"/>
              <a:t> connectors</a:t>
            </a:r>
          </a:p>
          <a:p>
            <a:r>
              <a:rPr lang="en-GB" sz="2400" dirty="0" smtClean="0"/>
              <a:t>MEMS digital microphones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60121" y="1067865"/>
            <a:ext cx="2602523" cy="760934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r>
              <a:rPr lang="en-GB" sz="3200" dirty="0" smtClean="0">
                <a:solidFill>
                  <a:srgbClr val="128CAB"/>
                </a:solidFill>
              </a:rPr>
              <a:t>STM32F746G Discovery</a:t>
            </a:r>
          </a:p>
        </p:txBody>
      </p:sp>
      <p:pic>
        <p:nvPicPr>
          <p:cNvPr id="3481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7259" y="1709378"/>
            <a:ext cx="6167628" cy="399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297093" y="5699016"/>
            <a:ext cx="10550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$45</a:t>
            </a:r>
            <a:endParaRPr lang="en-GB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ARM Cortex-M4 Hardware Platform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913076" y="434819"/>
            <a:ext cx="2602523" cy="760934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r>
              <a:rPr lang="en-GB" sz="3200" dirty="0" smtClean="0">
                <a:solidFill>
                  <a:srgbClr val="128CAB"/>
                </a:solidFill>
              </a:rPr>
              <a:t>STM32F746G Discovery</a:t>
            </a:r>
          </a:p>
        </p:txBody>
      </p:sp>
      <p:pic>
        <p:nvPicPr>
          <p:cNvPr id="3471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8040" y="1790333"/>
            <a:ext cx="6106763" cy="387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5462" y="1201616"/>
            <a:ext cx="453861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STM32F746G ARM Cortex-M7F</a:t>
            </a:r>
          </a:p>
          <a:p>
            <a:r>
              <a:rPr lang="en-GB" sz="2400" dirty="0" smtClean="0"/>
              <a:t>212 MHz clock</a:t>
            </a:r>
          </a:p>
          <a:p>
            <a:r>
              <a:rPr lang="en-GB" sz="2400" dirty="0" smtClean="0"/>
              <a:t>FPU, I2C, I2S</a:t>
            </a:r>
          </a:p>
          <a:p>
            <a:r>
              <a:rPr lang="en-GB" sz="2400" dirty="0" smtClean="0"/>
              <a:t>2 x 12-bit DAC</a:t>
            </a:r>
          </a:p>
          <a:p>
            <a:r>
              <a:rPr lang="en-GB" sz="2400" dirty="0" err="1" smtClean="0"/>
              <a:t>mbed</a:t>
            </a:r>
            <a:r>
              <a:rPr lang="en-GB" sz="2400" dirty="0" smtClean="0"/>
              <a:t> enabled</a:t>
            </a:r>
          </a:p>
          <a:p>
            <a:endParaRPr lang="en-GB" sz="2400" dirty="0" smtClean="0"/>
          </a:p>
          <a:p>
            <a:r>
              <a:rPr lang="en-GB" sz="2400" dirty="0" smtClean="0"/>
              <a:t>Cirrus Logic WM8994 audio codec</a:t>
            </a:r>
          </a:p>
          <a:p>
            <a:r>
              <a:rPr lang="en-GB" sz="2400" dirty="0" smtClean="0"/>
              <a:t>8kHz – 48kHz sampling rates</a:t>
            </a:r>
          </a:p>
          <a:p>
            <a:r>
              <a:rPr lang="en-GB" sz="2400" dirty="0" smtClean="0"/>
              <a:t>LINE IN, HP OUT </a:t>
            </a:r>
          </a:p>
          <a:p>
            <a:r>
              <a:rPr lang="en-GB" sz="2400" dirty="0" smtClean="0"/>
              <a:t>user pushbutton</a:t>
            </a:r>
          </a:p>
          <a:p>
            <a:r>
              <a:rPr lang="en-GB" sz="2400" dirty="0" smtClean="0"/>
              <a:t>user LED</a:t>
            </a:r>
          </a:p>
          <a:p>
            <a:r>
              <a:rPr lang="en-GB" sz="2400" dirty="0" err="1" smtClean="0"/>
              <a:t>Arduino</a:t>
            </a:r>
            <a:r>
              <a:rPr lang="en-GB" sz="2400" dirty="0" smtClean="0"/>
              <a:t> connectors</a:t>
            </a:r>
          </a:p>
          <a:p>
            <a:r>
              <a:rPr lang="en-GB" sz="2400" dirty="0" smtClean="0"/>
              <a:t>MEMS digital microphones</a:t>
            </a:r>
          </a:p>
          <a:p>
            <a:r>
              <a:rPr lang="en-GB" sz="2400" dirty="0" smtClean="0"/>
              <a:t>272 x 470 pixel LCD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STM32F746G Discovery Board Connections</a:t>
            </a:r>
            <a:endParaRPr lang="en-GB" dirty="0"/>
          </a:p>
        </p:txBody>
      </p:sp>
      <p:pic>
        <p:nvPicPr>
          <p:cNvPr id="25" name="Picture 24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426677" y="905608"/>
            <a:ext cx="7149489" cy="531934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ARM University Program DSP Education Kit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DSP Education Kit is a resource comprising hardware, software and teaching materials, available from ARM University Program.</a:t>
            </a:r>
          </a:p>
          <a:p>
            <a:r>
              <a:rPr lang="en-GB" dirty="0" smtClean="0"/>
              <a:t>It aims to enhance DSP teaching by enabling the incorporation of hands-on DSP laboratory exercises into a course.</a:t>
            </a:r>
          </a:p>
          <a:p>
            <a:r>
              <a:rPr lang="en-GB" dirty="0" smtClean="0"/>
              <a:t>It is based on the use of ARM Cortex-M4 or Cortex-M7 processors.</a:t>
            </a:r>
          </a:p>
          <a:p>
            <a:r>
              <a:rPr lang="en-GB" dirty="0" smtClean="0"/>
              <a:t>It joins an expanding family of Education Kits</a:t>
            </a:r>
          </a:p>
          <a:p>
            <a:r>
              <a:rPr lang="en-GB" dirty="0" smtClean="0"/>
              <a:t>ARM University Program donates materials, licences and hardware to professors.</a:t>
            </a:r>
          </a:p>
          <a:p>
            <a:r>
              <a:rPr lang="en-GB" dirty="0" smtClean="0"/>
              <a:t>Cypress and ST hardware options currently available.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ook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9041" y="914400"/>
            <a:ext cx="10008578" cy="5334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Digital Signal Processing using the ARM Cortex-M4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Digital Signal </a:t>
            </a:r>
            <a:r>
              <a:rPr lang="en-GB" smtClean="0"/>
              <a:t>Processing using the ARM Cortex-M4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Book describes a superset of the program examples in the DSP Education Kit.</a:t>
            </a:r>
          </a:p>
          <a:p>
            <a:r>
              <a:rPr lang="en-GB" dirty="0" smtClean="0"/>
              <a:t>Includes theory sections.</a:t>
            </a:r>
          </a:p>
          <a:p>
            <a:r>
              <a:rPr lang="en-GB" dirty="0" smtClean="0"/>
              <a:t>Program examples downloadable for STMicroelectronics, Texas Instruments, and Cypress hardware platforms.</a:t>
            </a:r>
          </a:p>
          <a:p>
            <a:r>
              <a:rPr lang="en-GB" dirty="0" smtClean="0"/>
              <a:t>Program code is conceptually similar to, but has more functionality and in some details is incompatible with that provided in DSP Education Kit.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1412" y="1934843"/>
            <a:ext cx="656622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3600" dirty="0" smtClean="0"/>
              <a:t>Introduction</a:t>
            </a:r>
          </a:p>
          <a:p>
            <a:pPr marL="342900" indent="-342900">
              <a:buAutoNum type="arabicPeriod"/>
            </a:pPr>
            <a:r>
              <a:rPr lang="en-GB" sz="3600" dirty="0" err="1" smtClean="0"/>
              <a:t>Analog</a:t>
            </a:r>
            <a:r>
              <a:rPr lang="en-GB" sz="3600" dirty="0" smtClean="0"/>
              <a:t> Input and Output</a:t>
            </a:r>
          </a:p>
          <a:p>
            <a:pPr marL="342900" indent="-342900">
              <a:buAutoNum type="arabicPeriod"/>
            </a:pPr>
            <a:r>
              <a:rPr lang="en-GB" sz="3600" dirty="0" smtClean="0"/>
              <a:t>Finite Impulse Response Filters</a:t>
            </a:r>
          </a:p>
          <a:p>
            <a:pPr marL="342900" indent="-342900">
              <a:buAutoNum type="arabicPeriod"/>
            </a:pPr>
            <a:r>
              <a:rPr lang="en-GB" sz="3600" dirty="0" smtClean="0"/>
              <a:t>Infinite Impulse Response Filters</a:t>
            </a:r>
          </a:p>
          <a:p>
            <a:pPr marL="342900" indent="-342900">
              <a:buAutoNum type="arabicPeriod"/>
            </a:pPr>
            <a:r>
              <a:rPr lang="en-GB" sz="3600" dirty="0" smtClean="0"/>
              <a:t>Fast Fourier Transform</a:t>
            </a:r>
          </a:p>
          <a:p>
            <a:pPr marL="342900" indent="-342900">
              <a:buAutoNum type="arabicPeriod"/>
            </a:pPr>
            <a:r>
              <a:rPr lang="en-GB" sz="3600" dirty="0" smtClean="0"/>
              <a:t>Adaptive Filters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72" y="116633"/>
            <a:ext cx="9055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accent1"/>
                </a:solidFill>
              </a:rPr>
              <a:t>Topics Covered (by Education Kit and by book)</a:t>
            </a:r>
            <a:endParaRPr lang="en-GB" sz="3600" b="1" dirty="0">
              <a:solidFill>
                <a:schemeClr val="accent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287" y="116633"/>
            <a:ext cx="5772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accent1"/>
                </a:solidFill>
              </a:rPr>
              <a:t>Hands-On DSP Teaching Texts</a:t>
            </a:r>
            <a:endParaRPr lang="en-GB" sz="3600" dirty="0">
              <a:solidFill>
                <a:schemeClr val="accent1"/>
              </a:solidFill>
            </a:endParaRPr>
          </a:p>
        </p:txBody>
      </p:sp>
      <p:pic>
        <p:nvPicPr>
          <p:cNvPr id="143362" name="Picture 2" descr="Digital Signal Processing: Laboratory Experiments Using C and the TMS320C31 DSK (Topics in Digital Signal Processing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188" y="1196752"/>
            <a:ext cx="2600325" cy="3810000"/>
          </a:xfrm>
          <a:prstGeom prst="rect">
            <a:avLst/>
          </a:prstGeom>
          <a:noFill/>
        </p:spPr>
      </p:pic>
      <p:pic>
        <p:nvPicPr>
          <p:cNvPr id="143368" name="Picture 8" descr="http://imgpro.org/books/DSP+Applications+Using+C+and+the+TMS320C6x+DSK+_0471207543_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6975" y="1624270"/>
            <a:ext cx="2401443" cy="3771900"/>
          </a:xfrm>
          <a:prstGeom prst="rect">
            <a:avLst/>
          </a:prstGeom>
          <a:noFill/>
        </p:spPr>
      </p:pic>
      <p:pic>
        <p:nvPicPr>
          <p:cNvPr id="143366" name="Picture 6" descr="https://s3.amazonaws.com/img.docstoc.com/thumb/206/3483060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8314" y="1881305"/>
            <a:ext cx="2884361" cy="3710464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1551" y="2174820"/>
            <a:ext cx="2458720" cy="374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21795" y="2524845"/>
            <a:ext cx="2415921" cy="365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armcover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0826" y="2831123"/>
            <a:ext cx="2531780" cy="37884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Talk Through Using Interrupt-Based i/o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961185" y="1565031"/>
            <a:ext cx="2479430" cy="5802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137031" y="4273062"/>
            <a:ext cx="1828800" cy="40444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863281" y="2421924"/>
            <a:ext cx="735227" cy="1482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13854" y="3812059"/>
            <a:ext cx="778476" cy="1668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786" y="1498477"/>
            <a:ext cx="52578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5099538" y="1336431"/>
            <a:ext cx="3305908" cy="7209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451231" y="170570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r>
              <a:rPr lang="en-GB" dirty="0" smtClean="0"/>
              <a:t>STM32F746G Discovery Board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68815" y="5292969"/>
            <a:ext cx="2620108" cy="7033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117122" y="5328139"/>
            <a:ext cx="3253154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program 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stm32f7_loop_intr.c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23692" y="4536831"/>
            <a:ext cx="492370" cy="422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061994" y="4509265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HP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Talk Through Using Interrupt-Based i/o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26383" y="874645"/>
            <a:ext cx="12187952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// stm32f7_loop_intr.c</a:t>
            </a:r>
          </a:p>
          <a:p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#include "stm32f7_wm8994_init.h"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#include "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display.h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"</a:t>
            </a:r>
          </a:p>
          <a:p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#define SOURCE_FILE_NAME "stm32f7_loop_intr.c"</a:t>
            </a:r>
          </a:p>
          <a:p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extern int16_t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rx_sample_L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rx_sample_R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extern int16_t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tx_sample_L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tx_sample_R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BSP_AUDIO_SAI_Interrupt_CallBack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(){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tx_sample_L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rx_sample_L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tx_sample_R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rx_sample_R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BSP_LED_Toggle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(LED1);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return;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main(void){   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stm32f7_wm8994_init(AUDIO_FREQUENCY_48K, IO_METHOD_INTR, INPUT_DEVICE_DIGITAL_MICROPHONE_2,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                    OUTPUT_DEVICE_HEADPHONE, WM8994_HP_OUT_ANALOG_GAIN_0DB, 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                    WM8994_LINE_IN_GAIN_0DB, WM8994_DMIC_GAIN_9DB, SOURCE_FILE_NAME, NOGRAPH);	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while(1) {}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Talk Through Using Interrupt-Based i/o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26383" y="874645"/>
            <a:ext cx="12187952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// stm32f7_loop_intr.c</a:t>
            </a:r>
          </a:p>
          <a:p>
            <a:endParaRPr lang="en-GB" sz="1600" dirty="0" smtClean="0">
              <a:solidFill>
                <a:schemeClr val="bg1">
                  <a:lumMod val="6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#include "stm32f7_wm8994_init.h"</a:t>
            </a:r>
          </a:p>
          <a:p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#include "</a:t>
            </a:r>
            <a:r>
              <a:rPr lang="en-GB" sz="1600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display.h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</a:p>
          <a:p>
            <a:endParaRPr lang="en-GB" sz="1600" dirty="0" smtClean="0">
              <a:solidFill>
                <a:schemeClr val="bg1">
                  <a:lumMod val="6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#define SOURCE_FILE_NAME "stm32f7_loop_intr.c"</a:t>
            </a:r>
          </a:p>
          <a:p>
            <a:endParaRPr lang="en-GB" sz="1600" dirty="0" smtClean="0">
              <a:solidFill>
                <a:schemeClr val="bg1">
                  <a:lumMod val="6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extern int16_t </a:t>
            </a:r>
            <a:r>
              <a:rPr lang="en-GB" sz="1600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rx_sample_L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600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rx_sample_R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extern int16_t </a:t>
            </a:r>
            <a:r>
              <a:rPr lang="en-GB" sz="1600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tx_sample_L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600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tx_sample_R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GB" sz="1600" dirty="0" smtClean="0">
              <a:solidFill>
                <a:schemeClr val="bg1">
                  <a:lumMod val="6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void </a:t>
            </a:r>
            <a:r>
              <a:rPr lang="en-GB" sz="1600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BSP_AUDIO_SAI_Interrupt_CallBack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(){</a:t>
            </a:r>
          </a:p>
          <a:p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600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tx_sample_L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sz="1600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rx_sample_L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600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tx_sample_R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sz="1600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rx_sample_R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600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BSP_LED_Toggle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(LED1);</a:t>
            </a:r>
          </a:p>
          <a:p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  return;</a:t>
            </a:r>
          </a:p>
          <a:p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main(void){   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stm32f7_wm8994_init(AUDIO_FREQUENCY_48K, IO_METHOD_INTR, INPUT_DEVICE_DIGITAL_MICROPHONE_2,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                    OUTPUT_DEVICE_HEADPHONE, WM8994_HP_OUT_ANALOG_GAIN_0DB, 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                    WM8994_LINE_IN_GAIN_0DB, WM8994_DMIC_GAIN_9DB, SOURCE_FILE_NAME, NOGRAPH);	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while(1) {}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Talk Through Using Interrupt-Based i/o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26383" y="874645"/>
            <a:ext cx="12187952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// stm32f7_loop_intr.c</a:t>
            </a:r>
          </a:p>
          <a:p>
            <a:endParaRPr lang="en-GB" sz="1600" dirty="0" smtClean="0">
              <a:solidFill>
                <a:schemeClr val="bg1">
                  <a:lumMod val="6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#include "stm32f7_wm8994_init.h"</a:t>
            </a:r>
          </a:p>
          <a:p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#include "</a:t>
            </a:r>
            <a:r>
              <a:rPr lang="en-GB" sz="1600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display.h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</a:p>
          <a:p>
            <a:endParaRPr lang="en-GB" sz="1600" dirty="0" smtClean="0">
              <a:solidFill>
                <a:schemeClr val="bg1">
                  <a:lumMod val="6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#define SOURCE_FILE_NAME "stm32f7_loop_intr.c"</a:t>
            </a:r>
          </a:p>
          <a:p>
            <a:endParaRPr lang="en-GB" sz="1600" dirty="0" smtClean="0">
              <a:solidFill>
                <a:schemeClr val="bg1">
                  <a:lumMod val="6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extern int16_t </a:t>
            </a:r>
            <a:r>
              <a:rPr lang="en-GB" sz="1600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rx_sample_L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600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rx_sample_R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extern int16_t </a:t>
            </a:r>
            <a:r>
              <a:rPr lang="en-GB" sz="1600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tx_sample_L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600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tx_sample_R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BSP_AUDIO_SAI_Interrupt_CallBack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(){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tx_sample_L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rx_sample_L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tx_sample_R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rx_sample_R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BSP_LED_Toggle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(LED1);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return;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 main(void){   </a:t>
            </a:r>
          </a:p>
          <a:p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  stm32f7_wm8994_init(AUDIO_FREQUENCY_48K, IO_METHOD_INTR, INPUT_DEVICE_DIGITAL_MICROPHONE_2,</a:t>
            </a:r>
          </a:p>
          <a:p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                      OUTPUT_DEVICE_HEADPHONE, WM8994_HP_OUT_ANALOG_GAIN_0DB, </a:t>
            </a:r>
          </a:p>
          <a:p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                      WM8994_LINE_IN_GAIN_0DB, WM8994_DMIC_GAIN_9DB, SOURCE_FILE_NAME, NOGRAPH);	</a:t>
            </a:r>
          </a:p>
          <a:p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  while(1) {}</a:t>
            </a:r>
          </a:p>
          <a:p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Talk Through Using Interrupt-Based i/o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961185" y="1565031"/>
            <a:ext cx="2479430" cy="5802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137031" y="4273062"/>
            <a:ext cx="1828800" cy="40444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863281" y="2421924"/>
            <a:ext cx="735227" cy="1482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13854" y="3812059"/>
            <a:ext cx="778476" cy="1668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786" y="1498477"/>
            <a:ext cx="52578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5099538" y="1336431"/>
            <a:ext cx="3305908" cy="7209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451231" y="170570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r>
              <a:rPr lang="en-GB" dirty="0" smtClean="0"/>
              <a:t>STM32F746G Discovery Board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68815" y="5292969"/>
            <a:ext cx="2620108" cy="7033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117122" y="5328139"/>
            <a:ext cx="3253154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program 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stm32f7_loop_intr.c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23692" y="4536831"/>
            <a:ext cx="492370" cy="422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061994" y="4509265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HP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Talk Through Using Interrupt-Based i/o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961185" y="1565031"/>
            <a:ext cx="2479430" cy="5802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137031" y="4273062"/>
            <a:ext cx="1828800" cy="40444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863281" y="2421924"/>
            <a:ext cx="735227" cy="1482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13854" y="3812059"/>
            <a:ext cx="778476" cy="1668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099538" y="1336431"/>
            <a:ext cx="3305908" cy="7209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468815" y="5292969"/>
            <a:ext cx="2620108" cy="7033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923692" y="4536831"/>
            <a:ext cx="492370" cy="422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loop_intr_st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6008" y="1170900"/>
            <a:ext cx="7410450" cy="47434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Talk Through Using Interrupt-Based i/o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26383" y="874645"/>
            <a:ext cx="12187952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// stm32f7_loop_intr.c</a:t>
            </a:r>
          </a:p>
          <a:p>
            <a:endParaRPr lang="en-GB" sz="1600" dirty="0" smtClean="0">
              <a:solidFill>
                <a:schemeClr val="bg1">
                  <a:lumMod val="6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#include "stm32f7_wm8994_init.h"</a:t>
            </a:r>
          </a:p>
          <a:p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#include "</a:t>
            </a:r>
            <a:r>
              <a:rPr lang="en-GB" sz="1600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display.h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</a:p>
          <a:p>
            <a:endParaRPr lang="en-GB" sz="1600" dirty="0" smtClean="0">
              <a:solidFill>
                <a:schemeClr val="bg1">
                  <a:lumMod val="6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#define SOURCE_FILE_NAME "stm32f7_loop_intr.c"</a:t>
            </a:r>
          </a:p>
          <a:p>
            <a:endParaRPr lang="en-GB" sz="1600" dirty="0" smtClean="0">
              <a:solidFill>
                <a:schemeClr val="bg1">
                  <a:lumMod val="6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extern int16_t </a:t>
            </a:r>
            <a:r>
              <a:rPr lang="en-GB" sz="1600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rx_sample_L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600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rx_sample_R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extern int16_t </a:t>
            </a:r>
            <a:r>
              <a:rPr lang="en-GB" sz="1600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tx_sample_L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600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tx_sample_R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BSP_AUDIO_SAI_Interrupt_CallBack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(){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tx_sample_L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rx_sample_L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tx_sample_R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rx_sample_R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BSP_LED_Toggle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(LED1);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return;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 main(void){   </a:t>
            </a:r>
          </a:p>
          <a:p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  stm32f7_wm8994_init(AUDIO_FREQUENCY_48K, IO_METHOD_INTR, INPUT_DEVICE_DIGITAL_MICROPHONE_2,</a:t>
            </a:r>
          </a:p>
          <a:p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                      OUTPUT_DEVICE_HEADPHONE, WM8994_HP_OUT_ANALOG_GAIN_0DB, </a:t>
            </a:r>
          </a:p>
          <a:p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                      WM8994_LINE_IN_GAIN_0DB, WM8994_DMIC_GAIN_9DB, SOURCE_FILE_NAME, NOGRAPH);	</a:t>
            </a:r>
          </a:p>
          <a:p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  while(1) {}</a:t>
            </a:r>
          </a:p>
          <a:p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STM32F746G Discovery Board Connections</a:t>
            </a:r>
            <a:endParaRPr lang="en-GB" dirty="0"/>
          </a:p>
        </p:txBody>
      </p:sp>
      <p:pic>
        <p:nvPicPr>
          <p:cNvPr id="25" name="Picture 24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426677" y="905608"/>
            <a:ext cx="7149489" cy="531934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Sine Wave Generation Using Interrupt-Based i/o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82954" y="814754"/>
            <a:ext cx="9421169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// stm32f7_sine_lut_intr.c</a:t>
            </a:r>
          </a:p>
          <a:p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#include "stm32f7_wm8994_init.h“</a:t>
            </a:r>
          </a:p>
          <a:p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#include "stm32f7_display.h"</a:t>
            </a:r>
          </a:p>
          <a:p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#define SOURCE_FILE_NAME "stm32f7_sine_lut_intr.c"</a:t>
            </a:r>
          </a:p>
          <a:p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#define LOOPLENGTH 8</a:t>
            </a:r>
          </a:p>
          <a:p>
            <a:endParaRPr lang="en-GB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extern int16_t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rx_sample_L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rx_sample_R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tx_sample_L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tx_sample_R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int16_t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sine_table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[LOOPLENGTH] = {0, 7071, 10000, 7071, 0, -7071, -10000, -7071};</a:t>
            </a:r>
          </a:p>
          <a:p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int16_t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sine_ptr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= 0;  // pointer into lookup table</a:t>
            </a:r>
          </a:p>
          <a:p>
            <a:endParaRPr lang="en-GB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BSP_AUDIO_SAI_Interrupt_CallBack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(){</a:t>
            </a:r>
          </a:p>
          <a:p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BSP_LED_On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(LED1);</a:t>
            </a:r>
          </a:p>
          <a:p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tx_sample_L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sine_table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sine_ptr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sine_ptr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= (sine_ptr+1)%LOOPLENGTH;</a:t>
            </a:r>
          </a:p>
          <a:p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tx_sample_R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tx_sample_L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BSP_LED_Off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(LED1);</a:t>
            </a:r>
          </a:p>
          <a:p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 return;</a:t>
            </a:r>
          </a:p>
          <a:p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GB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main(void){  </a:t>
            </a:r>
          </a:p>
          <a:p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 stm32f7_wm8994_init(AUDIO_FREQUENCY_8K, IO_METHOD_INTR, INPUT_DEVICE_INPUT_LINE_1,</a:t>
            </a:r>
          </a:p>
          <a:p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                     OUTPUT_DEVICE_HEADPHONE, WM8994_HP_OUT_ANALOG_GAIN_0DB,</a:t>
            </a:r>
          </a:p>
          <a:p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                     WM8994_LINE_IN_GAIN_0DB, WM8994_DMIC_GAIN_9DB, SOURCE_FILE_NAME,</a:t>
            </a:r>
          </a:p>
          <a:p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                     GRAPH);</a:t>
            </a:r>
          </a:p>
          <a:p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plotSamples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sine_table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, LOOPLENGTH, 32);</a:t>
            </a:r>
          </a:p>
          <a:p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 while(1){}</a:t>
            </a:r>
          </a:p>
          <a:p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Sine Wave Generation Using Interrupt-Based i/o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092569" y="5398477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r>
              <a:rPr lang="en-GB" sz="2400" dirty="0" smtClean="0">
                <a:solidFill>
                  <a:schemeClr val="accent1"/>
                </a:solidFill>
              </a:rPr>
              <a:t> LCD start screen for program </a:t>
            </a:r>
            <a:r>
              <a:rPr lang="en-GB" sz="240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stm32f7_sine_lut_intr.c</a:t>
            </a:r>
            <a:r>
              <a:rPr lang="en-GB" sz="2400" dirty="0" smtClean="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5" name="Picture 4" descr="sine_lut_intr_st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1830" y="1054742"/>
            <a:ext cx="6686550" cy="40805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ARM Cortex-M4 Hardware Platform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720340" y="2944092"/>
            <a:ext cx="10550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$15</a:t>
            </a:r>
            <a:endParaRPr lang="en-GB" sz="4400" dirty="0"/>
          </a:p>
        </p:txBody>
      </p:sp>
      <p:pic>
        <p:nvPicPr>
          <p:cNvPr id="7" name="Picture 2" descr="http://www.st.com/st-web-ui/static/active/en/fragment/product_related/rpn_information/board_photo/stm32f4_discov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8017" y="1295401"/>
            <a:ext cx="3000375" cy="47148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7867" y="1049593"/>
            <a:ext cx="480516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STM32F407 ARM Cortex-M4</a:t>
            </a:r>
          </a:p>
          <a:p>
            <a:r>
              <a:rPr lang="en-GB" sz="2400" dirty="0" smtClean="0"/>
              <a:t>168 MHz clock</a:t>
            </a:r>
          </a:p>
          <a:p>
            <a:r>
              <a:rPr lang="en-GB" sz="2400" dirty="0" smtClean="0"/>
              <a:t>128 </a:t>
            </a:r>
            <a:r>
              <a:rPr lang="en-GB" sz="2400" dirty="0" err="1" smtClean="0"/>
              <a:t>kB</a:t>
            </a:r>
            <a:r>
              <a:rPr lang="en-GB" sz="2400" dirty="0" smtClean="0"/>
              <a:t> RAM</a:t>
            </a:r>
          </a:p>
          <a:p>
            <a:r>
              <a:rPr lang="en-GB" sz="2400" dirty="0" smtClean="0"/>
              <a:t>1 MB Flash</a:t>
            </a:r>
          </a:p>
          <a:p>
            <a:r>
              <a:rPr lang="en-GB" sz="2400" dirty="0" smtClean="0"/>
              <a:t>FPU, 2 x 12-bit DAC</a:t>
            </a:r>
          </a:p>
          <a:p>
            <a:r>
              <a:rPr lang="en-GB" sz="2400" dirty="0" smtClean="0"/>
              <a:t>3 x 16-channel 12-bit ADC,  2.4MSPS</a:t>
            </a:r>
          </a:p>
          <a:p>
            <a:r>
              <a:rPr lang="en-GB" sz="2400" dirty="0" smtClean="0"/>
              <a:t>I2C, I2S</a:t>
            </a:r>
          </a:p>
          <a:p>
            <a:endParaRPr lang="en-GB" sz="2400" dirty="0" smtClean="0"/>
          </a:p>
          <a:p>
            <a:r>
              <a:rPr lang="en-GB" sz="2400" dirty="0" smtClean="0"/>
              <a:t>MEMS microphone</a:t>
            </a:r>
          </a:p>
          <a:p>
            <a:r>
              <a:rPr lang="en-GB" sz="2400" dirty="0" smtClean="0"/>
              <a:t>3-axis accelerometer</a:t>
            </a:r>
          </a:p>
          <a:p>
            <a:r>
              <a:rPr lang="en-GB" sz="2400" dirty="0" smtClean="0"/>
              <a:t>Accessible i/o pins</a:t>
            </a:r>
          </a:p>
          <a:p>
            <a:r>
              <a:rPr lang="en-GB" sz="2400" dirty="0" smtClean="0"/>
              <a:t>Audio DAC</a:t>
            </a:r>
          </a:p>
          <a:p>
            <a:r>
              <a:rPr lang="en-GB" sz="2400" dirty="0" smtClean="0"/>
              <a:t>ST-LINK</a:t>
            </a:r>
          </a:p>
          <a:p>
            <a:r>
              <a:rPr lang="en-GB" sz="2400" dirty="0" smtClean="0"/>
              <a:t>User push  button</a:t>
            </a:r>
          </a:p>
          <a:p>
            <a:r>
              <a:rPr lang="en-GB" sz="2400" dirty="0" smtClean="0"/>
              <a:t>User LEDs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0764" y="1683327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 fontScale="92500" lnSpcReduction="10000"/>
          </a:bodyPr>
          <a:lstStyle/>
          <a:p>
            <a:r>
              <a:rPr lang="en-GB" sz="3600" dirty="0" smtClean="0">
                <a:solidFill>
                  <a:srgbClr val="128CAB"/>
                </a:solidFill>
              </a:rPr>
              <a:t>STM32F407</a:t>
            </a:r>
          </a:p>
          <a:p>
            <a:r>
              <a:rPr lang="en-GB" sz="3600" dirty="0" smtClean="0">
                <a:solidFill>
                  <a:srgbClr val="128CAB"/>
                </a:solidFill>
              </a:rPr>
              <a:t>Discovery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Sine Wave Generation Using Interrupt-Based i/o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266092" y="5169877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r>
              <a:rPr lang="en-GB" sz="2400" dirty="0" smtClean="0">
                <a:solidFill>
                  <a:schemeClr val="accent1"/>
                </a:solidFill>
              </a:rPr>
              <a:t>1 kHz sine wave generated using program </a:t>
            </a:r>
            <a:r>
              <a:rPr lang="en-GB" sz="240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stm32f7_sine_lut_intr.c</a:t>
            </a:r>
            <a:r>
              <a:rPr lang="en-GB" sz="2400" dirty="0" smtClean="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7" name="Picture 6" descr="sine_lut_samples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0996" y="1512606"/>
            <a:ext cx="4789170" cy="2883218"/>
          </a:xfrm>
          <a:prstGeom prst="rect">
            <a:avLst/>
          </a:prstGeom>
        </p:spPr>
      </p:pic>
      <p:pic>
        <p:nvPicPr>
          <p:cNvPr id="8" name="Picture 7" descr="sine8int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8297" y="1489364"/>
            <a:ext cx="3990300" cy="29179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Comparison of audio DAC with zero-order hold DAC</a:t>
            </a:r>
            <a:endParaRPr lang="en-GB" dirty="0"/>
          </a:p>
        </p:txBody>
      </p:sp>
      <p:pic>
        <p:nvPicPr>
          <p:cNvPr id="3" name="Picture 2" descr="dac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8115" y="1518473"/>
            <a:ext cx="3990300" cy="2917908"/>
          </a:xfrm>
          <a:prstGeom prst="rect">
            <a:avLst/>
          </a:prstGeom>
        </p:spPr>
      </p:pic>
      <p:pic>
        <p:nvPicPr>
          <p:cNvPr id="4" name="Picture 3" descr="sine8int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8297" y="1489364"/>
            <a:ext cx="3990300" cy="29179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939" y="4728253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r>
              <a:rPr lang="en-GB" sz="2400" dirty="0" smtClean="0">
                <a:solidFill>
                  <a:schemeClr val="accent1"/>
                </a:solidFill>
              </a:rPr>
              <a:t>1 kHz sinusoid generated from 8-value LUT,</a:t>
            </a:r>
          </a:p>
          <a:p>
            <a:r>
              <a:rPr lang="en-GB" sz="2400" dirty="0" err="1" smtClean="0">
                <a:solidFill>
                  <a:schemeClr val="accent1"/>
                </a:solidFill>
              </a:rPr>
              <a:t>fs</a:t>
            </a:r>
            <a:r>
              <a:rPr lang="en-GB" sz="2400" dirty="0" smtClean="0">
                <a:solidFill>
                  <a:schemeClr val="accent1"/>
                </a:solidFill>
              </a:rPr>
              <a:t> = 8 kHz, using WM8994 codec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5141" y="4733444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r>
              <a:rPr lang="en-GB" sz="2400" dirty="0" smtClean="0">
                <a:solidFill>
                  <a:schemeClr val="accent1"/>
                </a:solidFill>
              </a:rPr>
              <a:t>1 kHz sinusoid generated from 8-value LUT, </a:t>
            </a:r>
          </a:p>
          <a:p>
            <a:r>
              <a:rPr lang="en-GB" sz="2400" dirty="0" err="1" smtClean="0">
                <a:solidFill>
                  <a:schemeClr val="accent1"/>
                </a:solidFill>
              </a:rPr>
              <a:t>fs</a:t>
            </a:r>
            <a:r>
              <a:rPr lang="en-GB" sz="2400" dirty="0" smtClean="0">
                <a:solidFill>
                  <a:schemeClr val="accent1"/>
                </a:solidFill>
              </a:rPr>
              <a:t> = 8 kHz, using 12-bit on-chip DAC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Sine Wave Generation Using Interrupt-Based i/o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913877" y="902677"/>
            <a:ext cx="790472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urier New" pitchFamily="49" charset="0"/>
                <a:cs typeface="Courier New" pitchFamily="49" charset="0"/>
              </a:rPr>
              <a:t>// stm32f7_sine_intr.c</a:t>
            </a:r>
          </a:p>
          <a:p>
            <a:endParaRPr lang="en-GB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dirty="0" smtClean="0">
                <a:latin typeface="Courier New" pitchFamily="49" charset="0"/>
                <a:cs typeface="Courier New" pitchFamily="49" charset="0"/>
              </a:rPr>
              <a:t>float32_t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sine_frequency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 = 367.0;</a:t>
            </a:r>
          </a:p>
          <a:p>
            <a:r>
              <a:rPr lang="en-GB" dirty="0" smtClean="0">
                <a:latin typeface="Courier New" pitchFamily="49" charset="0"/>
                <a:cs typeface="Courier New" pitchFamily="49" charset="0"/>
              </a:rPr>
              <a:t>float32_t amplitude = 10000.0;</a:t>
            </a:r>
          </a:p>
          <a:p>
            <a:r>
              <a:rPr lang="en-GB" dirty="0" smtClean="0">
                <a:latin typeface="Courier New" pitchFamily="49" charset="0"/>
                <a:cs typeface="Courier New" pitchFamily="49" charset="0"/>
              </a:rPr>
              <a:t>float32_t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theta_increment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GB" dirty="0" smtClean="0">
                <a:latin typeface="Courier New" pitchFamily="49" charset="0"/>
                <a:cs typeface="Courier New" pitchFamily="49" charset="0"/>
              </a:rPr>
              <a:t>float32_t theta = 0.0;</a:t>
            </a:r>
          </a:p>
          <a:p>
            <a:endParaRPr lang="en-GB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BSP_AUDIO_SAI_Interrupt_CallBack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(){</a:t>
            </a:r>
          </a:p>
          <a:p>
            <a:r>
              <a:rPr lang="en-GB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theta_increment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 = 2*PI*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sine_frequency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/SAMPLING_FREQ;</a:t>
            </a:r>
          </a:p>
          <a:p>
            <a:r>
              <a:rPr lang="en-GB" dirty="0" smtClean="0">
                <a:latin typeface="Courier New" pitchFamily="49" charset="0"/>
                <a:cs typeface="Courier New" pitchFamily="49" charset="0"/>
              </a:rPr>
              <a:t>  theta +=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theta_increment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GB" dirty="0" smtClean="0">
                <a:latin typeface="Courier New" pitchFamily="49" charset="0"/>
                <a:cs typeface="Courier New" pitchFamily="49" charset="0"/>
              </a:rPr>
              <a:t>  if (theta &gt; 2*PI) theta -= 2*PI;</a:t>
            </a:r>
          </a:p>
          <a:p>
            <a:r>
              <a:rPr lang="en-GB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BSP_LED_On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(LED1);</a:t>
            </a:r>
          </a:p>
          <a:p>
            <a:r>
              <a:rPr lang="en-GB" dirty="0" smtClean="0">
                <a:latin typeface="Courier New" pitchFamily="49" charset="0"/>
                <a:cs typeface="Courier New" pitchFamily="49" charset="0"/>
              </a:rPr>
              <a:t>// 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tx_sample_L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 = (int16_t)(amplitude*sin(theta));</a:t>
            </a:r>
          </a:p>
          <a:p>
            <a:r>
              <a:rPr lang="en-GB" dirty="0" smtClean="0">
                <a:latin typeface="Courier New" pitchFamily="49" charset="0"/>
                <a:cs typeface="Courier New" pitchFamily="49" charset="0"/>
              </a:rPr>
              <a:t>// 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tx_sample_L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 = (int16_t)(amplitude*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sinf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(theta));</a:t>
            </a:r>
          </a:p>
          <a:p>
            <a:r>
              <a:rPr lang="en-GB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tx_sample_L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 = (int16_t)(amplitude*arm_sin_f32(theta));</a:t>
            </a:r>
          </a:p>
          <a:p>
            <a:r>
              <a:rPr lang="en-GB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tx_sample_R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tx_sample_L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GB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BSP_LED_Off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(LED1);</a:t>
            </a:r>
          </a:p>
          <a:p>
            <a:r>
              <a:rPr lang="en-GB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plotSamplesIntr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tx_sample_L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, 32);</a:t>
            </a:r>
          </a:p>
          <a:p>
            <a:r>
              <a:rPr lang="en-GB" dirty="0" smtClean="0">
                <a:latin typeface="Courier New" pitchFamily="49" charset="0"/>
                <a:cs typeface="Courier New" pitchFamily="49" charset="0"/>
              </a:rPr>
              <a:t>  return;</a:t>
            </a:r>
          </a:p>
          <a:p>
            <a:r>
              <a:rPr lang="en-GB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Sine Wave Generation Using Interrupt-Based i/o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477107" y="5152293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r>
              <a:rPr lang="en-GB" sz="2400" dirty="0" smtClean="0">
                <a:solidFill>
                  <a:schemeClr val="accent1"/>
                </a:solidFill>
              </a:rPr>
              <a:t>367Hz sine wave generated using program </a:t>
            </a:r>
            <a:r>
              <a:rPr lang="en-GB" sz="240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stm32f7_sine_intr.c</a:t>
            </a:r>
            <a:r>
              <a:rPr lang="en-GB" sz="2400" dirty="0" smtClean="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23751" y="1844446"/>
            <a:ext cx="3909600" cy="26064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309596" y="1856169"/>
            <a:ext cx="3909600" cy="260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8316124" y="1839926"/>
            <a:ext cx="3657143" cy="26742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ARM Cortex-M4 Hardware Platform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720340" y="2944092"/>
            <a:ext cx="10550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$10</a:t>
            </a:r>
            <a:endParaRPr lang="en-GB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507867" y="1049593"/>
            <a:ext cx="489012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STM32F401 ARM Cortex-M4</a:t>
            </a:r>
          </a:p>
          <a:p>
            <a:r>
              <a:rPr lang="en-GB" sz="2400" dirty="0" smtClean="0"/>
              <a:t>84 MHz clock</a:t>
            </a:r>
          </a:p>
          <a:p>
            <a:r>
              <a:rPr lang="en-GB" sz="2400" dirty="0" smtClean="0"/>
              <a:t>96 kB RAM</a:t>
            </a:r>
          </a:p>
          <a:p>
            <a:r>
              <a:rPr lang="en-GB" sz="2400" dirty="0" smtClean="0"/>
              <a:t>512 kB Flash</a:t>
            </a:r>
          </a:p>
          <a:p>
            <a:r>
              <a:rPr lang="en-GB" sz="2400" dirty="0" smtClean="0"/>
              <a:t>FPU</a:t>
            </a:r>
          </a:p>
          <a:p>
            <a:r>
              <a:rPr lang="en-GB" sz="2400" dirty="0" smtClean="0"/>
              <a:t>1 x 16-channel 12-bit ADC,  2.4MSPS </a:t>
            </a:r>
          </a:p>
          <a:p>
            <a:r>
              <a:rPr lang="en-GB" sz="2400" dirty="0" smtClean="0"/>
              <a:t>I2C, I2S</a:t>
            </a:r>
          </a:p>
          <a:p>
            <a:endParaRPr lang="en-GB" sz="2400" dirty="0" smtClean="0"/>
          </a:p>
          <a:p>
            <a:r>
              <a:rPr lang="en-GB" sz="2400" dirty="0" err="1" smtClean="0"/>
              <a:t>Arduino</a:t>
            </a:r>
            <a:r>
              <a:rPr lang="en-GB" sz="2400" dirty="0" smtClean="0"/>
              <a:t> connectivity</a:t>
            </a:r>
          </a:p>
          <a:p>
            <a:r>
              <a:rPr lang="en-GB" sz="2400" dirty="0" err="1" smtClean="0"/>
              <a:t>mbed</a:t>
            </a:r>
            <a:r>
              <a:rPr lang="en-GB" sz="2400" dirty="0" smtClean="0"/>
              <a:t>-enabled</a:t>
            </a:r>
          </a:p>
          <a:p>
            <a:r>
              <a:rPr lang="en-GB" sz="2400" dirty="0" smtClean="0"/>
              <a:t>Accessible i/o pins</a:t>
            </a:r>
          </a:p>
          <a:p>
            <a:r>
              <a:rPr lang="en-GB" sz="2400" dirty="0" smtClean="0"/>
              <a:t>ST-LINK</a:t>
            </a:r>
          </a:p>
          <a:p>
            <a:r>
              <a:rPr lang="en-GB" sz="2400" dirty="0" smtClean="0"/>
              <a:t>User push  button</a:t>
            </a:r>
          </a:p>
          <a:p>
            <a:r>
              <a:rPr lang="en-GB" sz="2400" dirty="0" smtClean="0"/>
              <a:t>User LED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0764" y="1683327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 fontScale="92500" lnSpcReduction="10000"/>
          </a:bodyPr>
          <a:lstStyle/>
          <a:p>
            <a:r>
              <a:rPr lang="en-GB" sz="3600" dirty="0" smtClean="0">
                <a:solidFill>
                  <a:srgbClr val="128CAB"/>
                </a:solidFill>
              </a:rPr>
              <a:t>STM32F401</a:t>
            </a:r>
          </a:p>
          <a:p>
            <a:r>
              <a:rPr lang="en-GB" sz="3600" dirty="0" err="1" smtClean="0">
                <a:solidFill>
                  <a:srgbClr val="128CAB"/>
                </a:solidFill>
              </a:rPr>
              <a:t>Nucleo</a:t>
            </a:r>
            <a:endParaRPr lang="en-GB" sz="3600" dirty="0" smtClean="0">
              <a:solidFill>
                <a:srgbClr val="128CAB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398" y="890412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69190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ARM Cortex-M4 Hardware Platform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07869" y="1447800"/>
            <a:ext cx="694190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WM5102 audio hub codec</a:t>
            </a:r>
          </a:p>
          <a:p>
            <a:r>
              <a:rPr lang="en-GB" sz="2400" dirty="0" smtClean="0"/>
              <a:t>192 kHz stereo</a:t>
            </a:r>
          </a:p>
          <a:p>
            <a:r>
              <a:rPr lang="en-GB" sz="2400" dirty="0" smtClean="0"/>
              <a:t>High quality audio</a:t>
            </a:r>
          </a:p>
          <a:p>
            <a:r>
              <a:rPr lang="en-GB" sz="2400" dirty="0" smtClean="0"/>
              <a:t>Programmable filters</a:t>
            </a:r>
          </a:p>
          <a:p>
            <a:r>
              <a:rPr lang="en-GB" sz="2400" dirty="0" smtClean="0"/>
              <a:t>{audio DSP}</a:t>
            </a:r>
          </a:p>
          <a:p>
            <a:r>
              <a:rPr lang="en-GB" sz="2400" dirty="0" smtClean="0"/>
              <a:t>Class D speaker driver</a:t>
            </a:r>
          </a:p>
          <a:p>
            <a:endParaRPr lang="en-GB" sz="2400" dirty="0" smtClean="0"/>
          </a:p>
          <a:p>
            <a:r>
              <a:rPr lang="en-GB" sz="2400" dirty="0" smtClean="0"/>
              <a:t>WM8804 SPDIF transceiver</a:t>
            </a:r>
          </a:p>
          <a:p>
            <a:endParaRPr lang="en-GB" sz="2400" dirty="0" smtClean="0"/>
          </a:p>
          <a:p>
            <a:r>
              <a:rPr lang="en-GB" sz="2400" dirty="0" smtClean="0"/>
              <a:t>Stereo digital MEMS microphones</a:t>
            </a:r>
          </a:p>
          <a:p>
            <a:r>
              <a:rPr lang="en-GB" sz="2400" dirty="0" smtClean="0"/>
              <a:t>LINE IN, LINE OUT, HEADSET (Samsung,  Apple)</a:t>
            </a:r>
          </a:p>
          <a:p>
            <a:r>
              <a:rPr lang="en-GB" sz="2400" dirty="0" smtClean="0"/>
              <a:t>Can use plain headphones or TRRS-wired microphone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095" y="1572491"/>
            <a:ext cx="3734321" cy="3219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17431" y="2306783"/>
            <a:ext cx="10550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$34</a:t>
            </a:r>
            <a:endParaRPr lang="en-GB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4149970" y="1143000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r>
              <a:rPr lang="en-GB" sz="3200" dirty="0" err="1" smtClean="0">
                <a:solidFill>
                  <a:schemeClr val="accent1"/>
                </a:solidFill>
              </a:rPr>
              <a:t>Wolfson</a:t>
            </a:r>
            <a:r>
              <a:rPr lang="en-GB" sz="3200" dirty="0" smtClean="0">
                <a:solidFill>
                  <a:schemeClr val="accent1"/>
                </a:solidFill>
              </a:rPr>
              <a:t> Audio Card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Audio Card Connections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52" y="2223655"/>
            <a:ext cx="3360889" cy="2897910"/>
          </a:xfrm>
          <a:prstGeom prst="rect">
            <a:avLst/>
          </a:prstGeom>
        </p:spPr>
      </p:pic>
      <p:pic>
        <p:nvPicPr>
          <p:cNvPr id="1026" name="Picture 2" descr="http://www.st.com/st-web-ui/static/active/en/fragment/product_related/rpn_information/board_photo/stm32f4_discove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8017" y="1295401"/>
            <a:ext cx="3000375" cy="47148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84182" y="4572000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 smtClean="0"/>
              <a:t>5V</a:t>
            </a:r>
            <a:endParaRPr lang="en-GB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5993258" y="502920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 smtClean="0"/>
              <a:t>GND</a:t>
            </a:r>
            <a:endParaRPr lang="en-GB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5881179" y="41148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 smtClean="0"/>
              <a:t>RESET</a:t>
            </a:r>
            <a:endParaRPr lang="en-GB" sz="1800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5180251" y="1752600"/>
            <a:ext cx="213304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5180251" y="2209800"/>
            <a:ext cx="213304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5180251" y="2667000"/>
            <a:ext cx="213304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5180251" y="3124200"/>
            <a:ext cx="213304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5180251" y="4038600"/>
            <a:ext cx="213304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5180251" y="3581400"/>
            <a:ext cx="213304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5180251" y="4495800"/>
            <a:ext cx="213304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951777" y="137160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 smtClean="0"/>
              <a:t>BCLK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12508" y="3200400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 smtClean="0"/>
              <a:t>SCL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 flipV="1">
            <a:off x="5189776" y="5405438"/>
            <a:ext cx="2120662" cy="476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>
            <a:off x="5180251" y="4953000"/>
            <a:ext cx="213304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6019682" y="3657600"/>
            <a:ext cx="604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 smtClean="0"/>
              <a:t>SDA</a:t>
            </a:r>
            <a:endParaRPr lang="en-GB" sz="1800" dirty="0"/>
          </a:p>
        </p:txBody>
      </p:sp>
      <p:sp>
        <p:nvSpPr>
          <p:cNvPr id="28" name="TextBox 27"/>
          <p:cNvSpPr txBox="1"/>
          <p:nvPr/>
        </p:nvSpPr>
        <p:spPr>
          <a:xfrm>
            <a:off x="5939208" y="1828800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 smtClean="0"/>
              <a:t>WCLK</a:t>
            </a:r>
            <a:endParaRPr lang="en-GB" sz="1800" dirty="0"/>
          </a:p>
        </p:txBody>
      </p:sp>
      <p:sp>
        <p:nvSpPr>
          <p:cNvPr id="29" name="TextBox 28"/>
          <p:cNvSpPr txBox="1"/>
          <p:nvPr/>
        </p:nvSpPr>
        <p:spPr>
          <a:xfrm>
            <a:off x="5990335" y="274320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 smtClean="0"/>
              <a:t>DIN</a:t>
            </a:r>
            <a:endParaRPr lang="en-GB" sz="1800" dirty="0"/>
          </a:p>
        </p:txBody>
      </p:sp>
      <p:sp>
        <p:nvSpPr>
          <p:cNvPr id="30" name="TextBox 29"/>
          <p:cNvSpPr txBox="1"/>
          <p:nvPr/>
        </p:nvSpPr>
        <p:spPr>
          <a:xfrm>
            <a:off x="5914370" y="22860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 smtClean="0"/>
              <a:t>DOUT</a:t>
            </a:r>
            <a:endParaRPr lang="en-GB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Audio Card Connections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52" y="2223655"/>
            <a:ext cx="3360889" cy="28979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84182" y="4572000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 smtClean="0"/>
              <a:t>5V</a:t>
            </a: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954" y="946666"/>
            <a:ext cx="4876800" cy="4876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93258" y="502920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 smtClean="0"/>
              <a:t>GND</a:t>
            </a:r>
            <a:endParaRPr lang="en-GB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5881179" y="41148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 smtClean="0"/>
              <a:t>RESET</a:t>
            </a:r>
            <a:endParaRPr lang="en-GB" sz="1800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5180251" y="1752600"/>
            <a:ext cx="213304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5180251" y="2209800"/>
            <a:ext cx="213304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5180251" y="2667000"/>
            <a:ext cx="213304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5180251" y="3124200"/>
            <a:ext cx="213304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5180251" y="4038600"/>
            <a:ext cx="213304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5180251" y="3581400"/>
            <a:ext cx="213304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5180251" y="4495800"/>
            <a:ext cx="213304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951777" y="137160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 smtClean="0"/>
              <a:t>BCLK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12508" y="3200400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 smtClean="0"/>
              <a:t>SCL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 flipV="1">
            <a:off x="5189776" y="5405438"/>
            <a:ext cx="2120662" cy="476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>
            <a:off x="5180251" y="4953000"/>
            <a:ext cx="213304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6019682" y="3657600"/>
            <a:ext cx="604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 smtClean="0"/>
              <a:t>SDA</a:t>
            </a:r>
            <a:endParaRPr lang="en-GB" sz="1800" dirty="0"/>
          </a:p>
        </p:txBody>
      </p:sp>
      <p:sp>
        <p:nvSpPr>
          <p:cNvPr id="28" name="TextBox 27"/>
          <p:cNvSpPr txBox="1"/>
          <p:nvPr/>
        </p:nvSpPr>
        <p:spPr>
          <a:xfrm>
            <a:off x="5939208" y="1828800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 smtClean="0"/>
              <a:t>WCLK</a:t>
            </a:r>
            <a:endParaRPr lang="en-GB" sz="1800" dirty="0"/>
          </a:p>
        </p:txBody>
      </p:sp>
      <p:sp>
        <p:nvSpPr>
          <p:cNvPr id="29" name="TextBox 28"/>
          <p:cNvSpPr txBox="1"/>
          <p:nvPr/>
        </p:nvSpPr>
        <p:spPr>
          <a:xfrm>
            <a:off x="5990335" y="274320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 smtClean="0"/>
              <a:t>DIN</a:t>
            </a:r>
            <a:endParaRPr lang="en-GB" sz="1800" dirty="0"/>
          </a:p>
        </p:txBody>
      </p:sp>
      <p:sp>
        <p:nvSpPr>
          <p:cNvPr id="30" name="TextBox 29"/>
          <p:cNvSpPr txBox="1"/>
          <p:nvPr/>
        </p:nvSpPr>
        <p:spPr>
          <a:xfrm>
            <a:off x="5914370" y="22860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 smtClean="0"/>
              <a:t>DOUT</a:t>
            </a:r>
            <a:endParaRPr lang="en-GB" sz="1800" dirty="0"/>
          </a:p>
        </p:txBody>
      </p:sp>
    </p:spTree>
    <p:extLst>
      <p:ext uri="{BB962C8B-B14F-4D97-AF65-F5344CB8AC3E}">
        <p14:creationId xmlns="" xmlns:p14="http://schemas.microsoft.com/office/powerpoint/2010/main" val="2320171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Audio Card Connections</a:t>
            </a:r>
            <a:endParaRPr lang="en-GB" dirty="0"/>
          </a:p>
        </p:txBody>
      </p:sp>
      <p:pic>
        <p:nvPicPr>
          <p:cNvPr id="24" name="Picture 23" descr="ST_Wolfson_plin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2605" y="1156856"/>
            <a:ext cx="8229600" cy="450009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1" name="TextBox 30"/>
          <p:cNvSpPr txBox="1"/>
          <p:nvPr/>
        </p:nvSpPr>
        <p:spPr>
          <a:xfrm>
            <a:off x="2465792" y="5784273"/>
            <a:ext cx="7405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/>
              <a:t>Wolfson</a:t>
            </a:r>
            <a:r>
              <a:rPr lang="en-GB" sz="2400" dirty="0" smtClean="0"/>
              <a:t> Audio Card connected to STM32F407 Discovery</a:t>
            </a:r>
            <a:endParaRPr lang="en-GB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ARM Cortex-M4 Hardware Platform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713533" y="5585647"/>
            <a:ext cx="3544767" cy="760934"/>
          </a:xfrm>
          <a:prstGeom prst="rect">
            <a:avLst/>
          </a:prstGeom>
        </p:spPr>
        <p:txBody>
          <a:bodyPr vert="horz" wrap="none" lIns="0" tIns="0" rIns="0" bIns="0" rtlCol="0" anchor="t">
            <a:normAutofit fontScale="92500" lnSpcReduction="20000"/>
          </a:bodyPr>
          <a:lstStyle/>
          <a:p>
            <a:pPr algn="ctr"/>
            <a:r>
              <a:rPr lang="en-GB" sz="3200" dirty="0" smtClean="0">
                <a:solidFill>
                  <a:srgbClr val="128CAB"/>
                </a:solidFill>
              </a:rPr>
              <a:t>audio board for</a:t>
            </a:r>
          </a:p>
          <a:p>
            <a:pPr algn="ctr"/>
            <a:r>
              <a:rPr lang="en-GB" sz="3200" dirty="0" smtClean="0">
                <a:solidFill>
                  <a:srgbClr val="128CAB"/>
                </a:solidFill>
              </a:rPr>
              <a:t>STM32F407 Discovery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5462" y="1201616"/>
            <a:ext cx="513345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Audio Board for STM32F407 Discovery</a:t>
            </a:r>
          </a:p>
          <a:p>
            <a:r>
              <a:rPr lang="en-GB" sz="2400" dirty="0" smtClean="0"/>
              <a:t>Texas Instruments AIC23 audio codec</a:t>
            </a:r>
          </a:p>
          <a:p>
            <a:r>
              <a:rPr lang="en-GB" sz="2400" dirty="0" smtClean="0"/>
              <a:t>8kHz – 48kHz sampling rates</a:t>
            </a:r>
          </a:p>
          <a:p>
            <a:r>
              <a:rPr lang="en-GB" sz="2400" dirty="0" smtClean="0"/>
              <a:t>LINE IN, LINE OUT, MIC IN, HP OUT </a:t>
            </a:r>
          </a:p>
          <a:p>
            <a:endParaRPr lang="en-GB" sz="2400" dirty="0" smtClean="0"/>
          </a:p>
        </p:txBody>
      </p:sp>
      <p:pic>
        <p:nvPicPr>
          <p:cNvPr id="14" name="Picture 13" descr="staudioboar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040" y="1019912"/>
            <a:ext cx="4281488" cy="4471988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M PPT Template 2014 Public">
  <a:themeElements>
    <a:clrScheme name="Custom 13">
      <a:dk1>
        <a:srgbClr val="000000"/>
      </a:dk1>
      <a:lt1>
        <a:srgbClr val="FFFFFF"/>
      </a:lt1>
      <a:dk2>
        <a:srgbClr val="61116A"/>
      </a:dk2>
      <a:lt2>
        <a:srgbClr val="F68A33"/>
      </a:lt2>
      <a:accent1>
        <a:srgbClr val="128CAB"/>
      </a:accent1>
      <a:accent2>
        <a:srgbClr val="ED174F"/>
      </a:accent2>
      <a:accent3>
        <a:srgbClr val="26CEAD"/>
      </a:accent3>
      <a:accent4>
        <a:srgbClr val="F68A33"/>
      </a:accent4>
      <a:accent5>
        <a:srgbClr val="00B1DB"/>
      </a:accent5>
      <a:accent6>
        <a:srgbClr val="61116A"/>
      </a:accent6>
      <a:hlink>
        <a:srgbClr val="128CAB"/>
      </a:hlink>
      <a:folHlink>
        <a:srgbClr val="9A8B7C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spDef>
      <a:spPr>
        <a:noFill/>
        <a:ln>
          <a:solidFill>
            <a:schemeClr val="accent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icture" ma:contentTypeID="0x010102005A5C1BE65173D647975D08D04557E024" ma:contentTypeVersion="3" ma:contentTypeDescription="Upload an image or a photograph." ma:contentTypeScope="" ma:versionID="4e02033e9a8407b55ee482baa8e8773d">
  <xsd:schema xmlns:xsd="http://www.w3.org/2001/XMLSchema" xmlns:xs="http://www.w3.org/2001/XMLSchema" xmlns:p="http://schemas.microsoft.com/office/2006/metadata/properties" xmlns:ns1="http://schemas.microsoft.com/sharepoint/v3" xmlns:ns2="f2ad5090-61a8-4b8c-ab70-68f4ff4d1933" targetNamespace="http://schemas.microsoft.com/office/2006/metadata/properties" ma:root="true" ma:fieldsID="56baf7bb33d679821ced92383ddba583" ns1:_="" ns2:_="">
    <xsd:import namespace="http://schemas.microsoft.com/sharepoint/v3"/>
    <xsd:import namespace="f2ad5090-61a8-4b8c-ab70-68f4ff4d1933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Picture Width" ma:internalName="ImageWidth" ma:readOnly="true">
      <xsd:simpleType>
        <xsd:restriction base="dms:Unknown"/>
      </xsd:simpleType>
    </xsd:element>
    <xsd:element name="ImageHeight" ma:index="12" nillable="true" ma:displayName="Picture Height" ma:internalName="ImageHeight" ma:readOnly="true">
      <xsd:simpleType>
        <xsd:restriction base="dms:Unknown"/>
      </xsd:simpleType>
    </xsd:element>
    <xsd:element name="ImageCreateDate" ma:index="13" nillable="true" ma:displayName="Date Picture Taken" ma:format="DateTime" ma:hidden="true" ma:internalName="ImageCreateDate">
      <xsd:simpleType>
        <xsd:restriction base="dms:DateTime"/>
      </xsd:simpleType>
    </xsd:element>
    <xsd:element name="Description" ma:index="14" nillable="true" ma:displayName="Description" ma:description="Used as alternative text for the picture." ma:hidden="true" ma:internalName="Description">
      <xsd:simpleType>
        <xsd:restriction base="dms:Note">
          <xsd:maxLength value="255"/>
        </xsd:restriction>
      </xsd:simpleType>
    </xsd:element>
    <xsd:element name="ThumbnailExists" ma:index="23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24" nillable="true" ma:displayName="Preview Exists" ma:default="FALSE" ma:hidden="true" ma:internalName="PreviewExists" ma:readOnly="true">
      <xsd:simpleType>
        <xsd:restriction base="dms:Boolean"/>
      </xsd:simpleType>
    </xsd:element>
    <xsd:element name="AlternateThumbnailUrl" ma:index="25" nillable="true" ma:displayName="Preview Image URL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ad5090-61a8-4b8c-ab70-68f4ff4d1933" elementFormDefault="qualified">
    <xsd:import namespace="http://schemas.microsoft.com/office/2006/documentManagement/types"/>
    <xsd:import namespace="http://schemas.microsoft.com/office/infopath/2007/PartnerControls"/>
    <xsd:element name="_dlc_DocId" ma:index="2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8" ma:displayName="Title"/>
        <xsd:element ref="dc:subject" minOccurs="0" maxOccurs="1"/>
        <xsd:element ref="dc:description" minOccurs="0" maxOccurs="1"/>
        <xsd:element name="keywords" minOccurs="0" maxOccurs="1" type="xsd:string" ma:index="2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>
  <documentManagement>
    <AlternateThumbnailUrl xmlns="http://schemas.microsoft.com/sharepoint/v3">
      <Url xsi:nil="true"/>
      <Description xsi:nil="true"/>
    </AlternateThumbnailUrl>
    <ImageCreateDate xmlns="http://schemas.microsoft.com/sharepoint/v3" xsi:nil="true"/>
    <Description xmlns="http://schemas.microsoft.com/sharepoint/v3" xsi:nil="true"/>
    <_dlc_DocId xmlns="f2ad5090-61a8-4b8c-ab70-68f4ff4d1933">ARM-ECM-0151353</_dlc_DocId>
    <_dlc_DocIdUrl xmlns="f2ad5090-61a8-4b8c-ab70-68f4ff4d1933">
      <Url>http://teamsites.arm.com/sites/marketing/branding/_layouts/DocIdRedir.aspx?ID=ARM-ECM-0151353</Url>
      <Description>ARM-ECM-0151353</Description>
    </_dlc_DocIdUrl>
  </documentManagement>
</p:properties>
</file>

<file path=customXml/itemProps1.xml><?xml version="1.0" encoding="utf-8"?>
<ds:datastoreItem xmlns:ds="http://schemas.openxmlformats.org/officeDocument/2006/customXml" ds:itemID="{9C777C69-0744-4BF3-8514-FB149EBD22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FEA05E-38D0-44EA-8B8D-2375FC6AAF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2ad5090-61a8-4b8c-ab70-68f4ff4d19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CB23D7-89E5-42FF-A5EB-008A06AB37C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E6E82D6-7FB8-4D99-A7B6-3C5BB1D894B9}">
  <ds:schemaRefs>
    <ds:schemaRef ds:uri="http://purl.org/dc/dcmitype/"/>
    <ds:schemaRef ds:uri="http://purl.org/dc/elements/1.1/"/>
    <ds:schemaRef ds:uri="http://purl.org/dc/terms/"/>
    <ds:schemaRef ds:uri="http://www.w3.org/XML/1998/namespace"/>
    <ds:schemaRef ds:uri="http://schemas.microsoft.com/sharepoint/v3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f2ad5090-61a8-4b8c-ab70-68f4ff4d193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ARM PPT Template 2014 Public</Template>
  <TotalTime>13158</TotalTime>
  <Words>1435</Words>
  <Application>Microsoft Office PowerPoint</Application>
  <PresentationFormat>Custom</PresentationFormat>
  <Paragraphs>390</Paragraphs>
  <Slides>33</Slides>
  <Notes>33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ARM PPT Template 2014 Public</vt:lpstr>
      <vt:lpstr>ARM Cortex-M4</vt:lpstr>
      <vt:lpstr>Slide 2</vt:lpstr>
      <vt:lpstr>ARM Cortex-M4 Hardware Platform</vt:lpstr>
      <vt:lpstr>ARM Cortex-M4 Hardware Platform</vt:lpstr>
      <vt:lpstr>ARM Cortex-M4 Hardware Platform</vt:lpstr>
      <vt:lpstr>Audio Card Connections</vt:lpstr>
      <vt:lpstr>Audio Card Connections</vt:lpstr>
      <vt:lpstr>Audio Card Connections</vt:lpstr>
      <vt:lpstr>ARM Cortex-M4 Hardware Platform</vt:lpstr>
      <vt:lpstr>ARM Cortex-M4 Hardware Platform</vt:lpstr>
      <vt:lpstr>Slide 11</vt:lpstr>
      <vt:lpstr>ARM Cortex-M4 Hardware Platform</vt:lpstr>
      <vt:lpstr>ARM Cortex-M7 Hardware Platform</vt:lpstr>
      <vt:lpstr>ARM Cortex-M4 Hardware Platform</vt:lpstr>
      <vt:lpstr>STM32F746G Discovery Board Connections</vt:lpstr>
      <vt:lpstr>ARM University Program DSP Education Kit</vt:lpstr>
      <vt:lpstr>Digital Signal Processing using the ARM Cortex-M4</vt:lpstr>
      <vt:lpstr>Digital Signal Processing using the ARM Cortex-M4</vt:lpstr>
      <vt:lpstr>Slide 19</vt:lpstr>
      <vt:lpstr>Talk Through Using Interrupt-Based i/o</vt:lpstr>
      <vt:lpstr>Talk Through Using Interrupt-Based i/o</vt:lpstr>
      <vt:lpstr>Talk Through Using Interrupt-Based i/o</vt:lpstr>
      <vt:lpstr>Talk Through Using Interrupt-Based i/o</vt:lpstr>
      <vt:lpstr>Talk Through Using Interrupt-Based i/o</vt:lpstr>
      <vt:lpstr>Talk Through Using Interrupt-Based i/o</vt:lpstr>
      <vt:lpstr>Talk Through Using Interrupt-Based i/o</vt:lpstr>
      <vt:lpstr>STM32F746G Discovery Board Connections</vt:lpstr>
      <vt:lpstr>Sine Wave Generation Using Interrupt-Based i/o</vt:lpstr>
      <vt:lpstr>Sine Wave Generation Using Interrupt-Based i/o</vt:lpstr>
      <vt:lpstr>Sine Wave Generation Using Interrupt-Based i/o</vt:lpstr>
      <vt:lpstr>Comparison of audio DAC with zero-order hold DAC</vt:lpstr>
      <vt:lpstr>Sine Wave Generation Using Interrupt-Based i/o</vt:lpstr>
      <vt:lpstr>Sine Wave Generation Using Interrupt-Based i/o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Donald</dc:creator>
  <cp:lastModifiedBy>Donald Reay</cp:lastModifiedBy>
  <cp:revision>527</cp:revision>
  <dcterms:created xsi:type="dcterms:W3CDTF">2014-06-08T17:39:20Z</dcterms:created>
  <dcterms:modified xsi:type="dcterms:W3CDTF">2017-10-17T08:30:52Z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0x010102005A5C1BE65173D647975D08D04557E024</vt:lpwstr>
  </property>
  <property fmtid="{D5CDD505-2E9C-101B-9397-08002B2CF9AE}" pid="3" name="_dlc_DocIdItemGuid">
    <vt:lpwstr>d0713a34-1062-48d0-aada-3b674e8d17e0</vt:lpwstr>
  </property>
  <property fmtid="{D5CDD505-2E9C-101B-9397-08002B2CF9AE}" pid="4" name="vti_description">
    <vt:lpwstr/>
  </property>
</Properties>
</file>